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9" r:id="rId1"/>
  </p:sldMasterIdLst>
  <p:notesMasterIdLst>
    <p:notesMasterId r:id="rId26"/>
  </p:notesMasterIdLst>
  <p:sldIdLst>
    <p:sldId id="256" r:id="rId2"/>
    <p:sldId id="261" r:id="rId3"/>
    <p:sldId id="274" r:id="rId4"/>
    <p:sldId id="262" r:id="rId5"/>
    <p:sldId id="275" r:id="rId6"/>
    <p:sldId id="276" r:id="rId7"/>
    <p:sldId id="277" r:id="rId8"/>
    <p:sldId id="278" r:id="rId9"/>
    <p:sldId id="279" r:id="rId10"/>
    <p:sldId id="258" r:id="rId11"/>
    <p:sldId id="257" r:id="rId12"/>
    <p:sldId id="270" r:id="rId13"/>
    <p:sldId id="263" r:id="rId14"/>
    <p:sldId id="259" r:id="rId15"/>
    <p:sldId id="267" r:id="rId16"/>
    <p:sldId id="269" r:id="rId17"/>
    <p:sldId id="271" r:id="rId18"/>
    <p:sldId id="265" r:id="rId19"/>
    <p:sldId id="280" r:id="rId20"/>
    <p:sldId id="272" r:id="rId21"/>
    <p:sldId id="266" r:id="rId22"/>
    <p:sldId id="268" r:id="rId23"/>
    <p:sldId id="260"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0"/>
    <p:restoredTop sz="85776"/>
  </p:normalViewPr>
  <p:slideViewPr>
    <p:cSldViewPr snapToGrid="0" snapToObjects="1">
      <p:cViewPr varScale="1">
        <p:scale>
          <a:sx n="120" d="100"/>
          <a:sy n="120" d="100"/>
        </p:scale>
        <p:origin x="11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62F666-C0A9-4274-95EA-713E0B184696}"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2D5059-60A2-4CC3-86B0-683594A300A0}">
      <dgm:prSet custT="1"/>
      <dgm:spPr/>
      <dgm:t>
        <a:bodyPr/>
        <a:lstStyle/>
        <a:p>
          <a:pPr>
            <a:defRPr cap="all"/>
          </a:pPr>
          <a:r>
            <a:rPr lang="en-US" sz="1400" dirty="0"/>
            <a:t>Dataset was obtained from UCI Machine Learning repository.</a:t>
          </a:r>
        </a:p>
      </dgm:t>
    </dgm:pt>
    <dgm:pt modelId="{9B417F56-3466-4FA4-B457-AFD32703BA4D}" type="parTrans" cxnId="{E524DE25-CEE3-41EC-A5C0-9897F8B39241}">
      <dgm:prSet/>
      <dgm:spPr/>
      <dgm:t>
        <a:bodyPr/>
        <a:lstStyle/>
        <a:p>
          <a:endParaRPr lang="en-US"/>
        </a:p>
      </dgm:t>
    </dgm:pt>
    <dgm:pt modelId="{9BE08199-5409-4CF0-97A6-6F578625E864}" type="sibTrans" cxnId="{E524DE25-CEE3-41EC-A5C0-9897F8B39241}">
      <dgm:prSet/>
      <dgm:spPr/>
      <dgm:t>
        <a:bodyPr/>
        <a:lstStyle/>
        <a:p>
          <a:endParaRPr lang="en-US"/>
        </a:p>
      </dgm:t>
    </dgm:pt>
    <dgm:pt modelId="{3C908762-4043-4A0E-843D-9A751D26D564}">
      <dgm:prSet custT="1"/>
      <dgm:spPr/>
      <dgm:t>
        <a:bodyPr/>
        <a:lstStyle/>
        <a:p>
          <a:pPr>
            <a:defRPr cap="all"/>
          </a:pPr>
          <a:r>
            <a:rPr lang="en-US" sz="1400" dirty="0"/>
            <a:t>Preprocessing and initial analysis was performed to identify any obvious patterns. </a:t>
          </a:r>
        </a:p>
      </dgm:t>
    </dgm:pt>
    <dgm:pt modelId="{175DE9E1-3F53-44B4-9F19-E19406A10DE9}" type="parTrans" cxnId="{407901CF-6CBE-42B2-B27A-67B0D1D2A754}">
      <dgm:prSet/>
      <dgm:spPr/>
      <dgm:t>
        <a:bodyPr/>
        <a:lstStyle/>
        <a:p>
          <a:endParaRPr lang="en-US"/>
        </a:p>
      </dgm:t>
    </dgm:pt>
    <dgm:pt modelId="{A60D5BB4-6DB7-444F-9A14-5CD4DF38F9A5}" type="sibTrans" cxnId="{407901CF-6CBE-42B2-B27A-67B0D1D2A754}">
      <dgm:prSet/>
      <dgm:spPr/>
      <dgm:t>
        <a:bodyPr/>
        <a:lstStyle/>
        <a:p>
          <a:endParaRPr lang="en-US"/>
        </a:p>
      </dgm:t>
    </dgm:pt>
    <dgm:pt modelId="{6202C721-265F-4ADC-882A-93444BDF8075}">
      <dgm:prSet custT="1"/>
      <dgm:spPr/>
      <dgm:t>
        <a:bodyPr/>
        <a:lstStyle/>
        <a:p>
          <a:pPr>
            <a:defRPr cap="all"/>
          </a:pPr>
          <a:r>
            <a:rPr lang="en-US" sz="1400" dirty="0"/>
            <a:t>Decision Tree, Random Forrest, and Naïve Bayes classification models were implemented.</a:t>
          </a:r>
        </a:p>
      </dgm:t>
    </dgm:pt>
    <dgm:pt modelId="{FC2701E1-BE23-4E53-BB57-704CA25D5110}" type="parTrans" cxnId="{30292C8B-599C-4E83-8179-755F11BBE688}">
      <dgm:prSet/>
      <dgm:spPr/>
      <dgm:t>
        <a:bodyPr/>
        <a:lstStyle/>
        <a:p>
          <a:endParaRPr lang="en-US"/>
        </a:p>
      </dgm:t>
    </dgm:pt>
    <dgm:pt modelId="{FE992A94-FC5F-4864-80B5-C49873452225}" type="sibTrans" cxnId="{30292C8B-599C-4E83-8179-755F11BBE688}">
      <dgm:prSet/>
      <dgm:spPr/>
      <dgm:t>
        <a:bodyPr/>
        <a:lstStyle/>
        <a:p>
          <a:endParaRPr lang="en-US"/>
        </a:p>
      </dgm:t>
    </dgm:pt>
    <dgm:pt modelId="{98195BE3-B2CC-40C9-8589-43A10CB9BFF4}">
      <dgm:prSet custT="1"/>
      <dgm:spPr/>
      <dgm:t>
        <a:bodyPr/>
        <a:lstStyle/>
        <a:p>
          <a:pPr>
            <a:defRPr cap="all"/>
          </a:pPr>
          <a:r>
            <a:rPr lang="en-US" sz="1400" dirty="0"/>
            <a:t>Models were evaluated against Test dataset for accuracy and efficiency.</a:t>
          </a:r>
        </a:p>
      </dgm:t>
    </dgm:pt>
    <dgm:pt modelId="{CD0CA7D4-8223-4BBE-8FCF-F676B498C05A}" type="parTrans" cxnId="{2B415C65-C472-4DA8-A560-38324A285268}">
      <dgm:prSet/>
      <dgm:spPr/>
      <dgm:t>
        <a:bodyPr/>
        <a:lstStyle/>
        <a:p>
          <a:endParaRPr lang="en-US"/>
        </a:p>
      </dgm:t>
    </dgm:pt>
    <dgm:pt modelId="{11C4A223-4DD1-4910-AB97-45E1481BE688}" type="sibTrans" cxnId="{2B415C65-C472-4DA8-A560-38324A285268}">
      <dgm:prSet/>
      <dgm:spPr/>
      <dgm:t>
        <a:bodyPr/>
        <a:lstStyle/>
        <a:p>
          <a:endParaRPr lang="en-US"/>
        </a:p>
      </dgm:t>
    </dgm:pt>
    <dgm:pt modelId="{B3D761E8-2408-476D-AEBC-47AB223BD40F}" type="pres">
      <dgm:prSet presAssocID="{3962F666-C0A9-4274-95EA-713E0B184696}" presName="root" presStyleCnt="0">
        <dgm:presLayoutVars>
          <dgm:dir/>
          <dgm:resizeHandles val="exact"/>
        </dgm:presLayoutVars>
      </dgm:prSet>
      <dgm:spPr/>
    </dgm:pt>
    <dgm:pt modelId="{D37E5039-2F1F-4685-AAD3-1F9A40B08011}" type="pres">
      <dgm:prSet presAssocID="{D02D5059-60A2-4CC3-86B0-683594A300A0}" presName="compNode" presStyleCnt="0"/>
      <dgm:spPr/>
    </dgm:pt>
    <dgm:pt modelId="{6811C015-6B4C-4C9C-ACA9-E76469219EAC}" type="pres">
      <dgm:prSet presAssocID="{D02D5059-60A2-4CC3-86B0-683594A300A0}" presName="iconBgRect" presStyleLbl="bgShp" presStyleIdx="0" presStyleCnt="4"/>
      <dgm:spPr/>
    </dgm:pt>
    <dgm:pt modelId="{7014B461-9050-4F21-BF8B-25F9FA90E872}" type="pres">
      <dgm:prSet presAssocID="{D02D5059-60A2-4CC3-86B0-683594A300A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16F01EE-139C-46AC-BF4D-71BBDED3E3D3}" type="pres">
      <dgm:prSet presAssocID="{D02D5059-60A2-4CC3-86B0-683594A300A0}" presName="spaceRect" presStyleCnt="0"/>
      <dgm:spPr/>
    </dgm:pt>
    <dgm:pt modelId="{19011AF6-8C68-4855-A07E-0472CF995F8A}" type="pres">
      <dgm:prSet presAssocID="{D02D5059-60A2-4CC3-86B0-683594A300A0}" presName="textRect" presStyleLbl="revTx" presStyleIdx="0" presStyleCnt="4">
        <dgm:presLayoutVars>
          <dgm:chMax val="1"/>
          <dgm:chPref val="1"/>
        </dgm:presLayoutVars>
      </dgm:prSet>
      <dgm:spPr/>
    </dgm:pt>
    <dgm:pt modelId="{9C4B835E-E84B-4653-BB89-2EB1DDDD01ED}" type="pres">
      <dgm:prSet presAssocID="{9BE08199-5409-4CF0-97A6-6F578625E864}" presName="sibTrans" presStyleCnt="0"/>
      <dgm:spPr/>
    </dgm:pt>
    <dgm:pt modelId="{BE06E004-AF2E-4ABE-8CA1-341F8FE5F3F2}" type="pres">
      <dgm:prSet presAssocID="{3C908762-4043-4A0E-843D-9A751D26D564}" presName="compNode" presStyleCnt="0"/>
      <dgm:spPr/>
    </dgm:pt>
    <dgm:pt modelId="{38C3075A-3F44-4CE1-917F-D1D2D1FAEDC8}" type="pres">
      <dgm:prSet presAssocID="{3C908762-4043-4A0E-843D-9A751D26D564}" presName="iconBgRect" presStyleLbl="bgShp" presStyleIdx="1" presStyleCnt="4"/>
      <dgm:spPr/>
    </dgm:pt>
    <dgm:pt modelId="{85B83F06-44B3-48BB-856F-9CCC0B3489E7}" type="pres">
      <dgm:prSet presAssocID="{3C908762-4043-4A0E-843D-9A751D26D5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1F08F938-E073-418B-A5F7-BAE562C8DF99}" type="pres">
      <dgm:prSet presAssocID="{3C908762-4043-4A0E-843D-9A751D26D564}" presName="spaceRect" presStyleCnt="0"/>
      <dgm:spPr/>
    </dgm:pt>
    <dgm:pt modelId="{5950F6C9-59B3-4B22-AD6F-379509D905AF}" type="pres">
      <dgm:prSet presAssocID="{3C908762-4043-4A0E-843D-9A751D26D564}" presName="textRect" presStyleLbl="revTx" presStyleIdx="1" presStyleCnt="4">
        <dgm:presLayoutVars>
          <dgm:chMax val="1"/>
          <dgm:chPref val="1"/>
        </dgm:presLayoutVars>
      </dgm:prSet>
      <dgm:spPr/>
    </dgm:pt>
    <dgm:pt modelId="{74028E08-DBD4-4142-AC0A-17CC79926948}" type="pres">
      <dgm:prSet presAssocID="{A60D5BB4-6DB7-444F-9A14-5CD4DF38F9A5}" presName="sibTrans" presStyleCnt="0"/>
      <dgm:spPr/>
    </dgm:pt>
    <dgm:pt modelId="{994A60CA-3FE2-4BD8-884C-AE6BF91E1769}" type="pres">
      <dgm:prSet presAssocID="{6202C721-265F-4ADC-882A-93444BDF8075}" presName="compNode" presStyleCnt="0"/>
      <dgm:spPr/>
    </dgm:pt>
    <dgm:pt modelId="{6DBF7E39-C7BD-4526-8068-48B44F87F13A}" type="pres">
      <dgm:prSet presAssocID="{6202C721-265F-4ADC-882A-93444BDF8075}" presName="iconBgRect" presStyleLbl="bgShp" presStyleIdx="2" presStyleCnt="4"/>
      <dgm:spPr/>
    </dgm:pt>
    <dgm:pt modelId="{826F1B54-9787-4680-8763-1EEC427271BC}" type="pres">
      <dgm:prSet presAssocID="{6202C721-265F-4ADC-882A-93444BDF80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AA875F01-48CD-41DC-A963-CFA95B8024F4}" type="pres">
      <dgm:prSet presAssocID="{6202C721-265F-4ADC-882A-93444BDF8075}" presName="spaceRect" presStyleCnt="0"/>
      <dgm:spPr/>
    </dgm:pt>
    <dgm:pt modelId="{7D4141D9-4CCC-480C-8714-ACED989E151C}" type="pres">
      <dgm:prSet presAssocID="{6202C721-265F-4ADC-882A-93444BDF8075}" presName="textRect" presStyleLbl="revTx" presStyleIdx="2" presStyleCnt="4">
        <dgm:presLayoutVars>
          <dgm:chMax val="1"/>
          <dgm:chPref val="1"/>
        </dgm:presLayoutVars>
      </dgm:prSet>
      <dgm:spPr/>
    </dgm:pt>
    <dgm:pt modelId="{734799D9-420E-40EE-8DAE-D1A1A94C0045}" type="pres">
      <dgm:prSet presAssocID="{FE992A94-FC5F-4864-80B5-C49873452225}" presName="sibTrans" presStyleCnt="0"/>
      <dgm:spPr/>
    </dgm:pt>
    <dgm:pt modelId="{87424B06-5614-49B7-BDED-4E53B38ABC91}" type="pres">
      <dgm:prSet presAssocID="{98195BE3-B2CC-40C9-8589-43A10CB9BFF4}" presName="compNode" presStyleCnt="0"/>
      <dgm:spPr/>
    </dgm:pt>
    <dgm:pt modelId="{3238B485-5262-41A3-9844-740153F3380A}" type="pres">
      <dgm:prSet presAssocID="{98195BE3-B2CC-40C9-8589-43A10CB9BFF4}" presName="iconBgRect" presStyleLbl="bgShp" presStyleIdx="3" presStyleCnt="4"/>
      <dgm:spPr/>
    </dgm:pt>
    <dgm:pt modelId="{0AA8525F-7351-46EF-9BF3-96BF444D8A4B}" type="pres">
      <dgm:prSet presAssocID="{98195BE3-B2CC-40C9-8589-43A10CB9BFF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2AFDD30B-38D7-42B6-99FE-7112375D2594}" type="pres">
      <dgm:prSet presAssocID="{98195BE3-B2CC-40C9-8589-43A10CB9BFF4}" presName="spaceRect" presStyleCnt="0"/>
      <dgm:spPr/>
    </dgm:pt>
    <dgm:pt modelId="{97146BC1-0D44-4710-806C-00951D70A23B}" type="pres">
      <dgm:prSet presAssocID="{98195BE3-B2CC-40C9-8589-43A10CB9BFF4}" presName="textRect" presStyleLbl="revTx" presStyleIdx="3" presStyleCnt="4">
        <dgm:presLayoutVars>
          <dgm:chMax val="1"/>
          <dgm:chPref val="1"/>
        </dgm:presLayoutVars>
      </dgm:prSet>
      <dgm:spPr/>
    </dgm:pt>
  </dgm:ptLst>
  <dgm:cxnLst>
    <dgm:cxn modelId="{08F70410-CBB9-44FB-9E8E-54B3A5E440FA}" type="presOf" srcId="{3962F666-C0A9-4274-95EA-713E0B184696}" destId="{B3D761E8-2408-476D-AEBC-47AB223BD40F}" srcOrd="0" destOrd="0" presId="urn:microsoft.com/office/officeart/2018/5/layout/IconCircleLabelList"/>
    <dgm:cxn modelId="{E524DE25-CEE3-41EC-A5C0-9897F8B39241}" srcId="{3962F666-C0A9-4274-95EA-713E0B184696}" destId="{D02D5059-60A2-4CC3-86B0-683594A300A0}" srcOrd="0" destOrd="0" parTransId="{9B417F56-3466-4FA4-B457-AFD32703BA4D}" sibTransId="{9BE08199-5409-4CF0-97A6-6F578625E864}"/>
    <dgm:cxn modelId="{7471013A-3E79-402B-B95A-D58588016814}" type="presOf" srcId="{6202C721-265F-4ADC-882A-93444BDF8075}" destId="{7D4141D9-4CCC-480C-8714-ACED989E151C}" srcOrd="0" destOrd="0" presId="urn:microsoft.com/office/officeart/2018/5/layout/IconCircleLabelList"/>
    <dgm:cxn modelId="{2B415C65-C472-4DA8-A560-38324A285268}" srcId="{3962F666-C0A9-4274-95EA-713E0B184696}" destId="{98195BE3-B2CC-40C9-8589-43A10CB9BFF4}" srcOrd="3" destOrd="0" parTransId="{CD0CA7D4-8223-4BBE-8FCF-F676B498C05A}" sibTransId="{11C4A223-4DD1-4910-AB97-45E1481BE688}"/>
    <dgm:cxn modelId="{C7431968-272C-4ED4-94AE-2EFDE34EEDC4}" type="presOf" srcId="{D02D5059-60A2-4CC3-86B0-683594A300A0}" destId="{19011AF6-8C68-4855-A07E-0472CF995F8A}" srcOrd="0" destOrd="0" presId="urn:microsoft.com/office/officeart/2018/5/layout/IconCircleLabelList"/>
    <dgm:cxn modelId="{30292C8B-599C-4E83-8179-755F11BBE688}" srcId="{3962F666-C0A9-4274-95EA-713E0B184696}" destId="{6202C721-265F-4ADC-882A-93444BDF8075}" srcOrd="2" destOrd="0" parTransId="{FC2701E1-BE23-4E53-BB57-704CA25D5110}" sibTransId="{FE992A94-FC5F-4864-80B5-C49873452225}"/>
    <dgm:cxn modelId="{AB2828C4-585B-4646-991B-B769D3C015C0}" type="presOf" srcId="{3C908762-4043-4A0E-843D-9A751D26D564}" destId="{5950F6C9-59B3-4B22-AD6F-379509D905AF}" srcOrd="0" destOrd="0" presId="urn:microsoft.com/office/officeart/2018/5/layout/IconCircleLabelList"/>
    <dgm:cxn modelId="{407901CF-6CBE-42B2-B27A-67B0D1D2A754}" srcId="{3962F666-C0A9-4274-95EA-713E0B184696}" destId="{3C908762-4043-4A0E-843D-9A751D26D564}" srcOrd="1" destOrd="0" parTransId="{175DE9E1-3F53-44B4-9F19-E19406A10DE9}" sibTransId="{A60D5BB4-6DB7-444F-9A14-5CD4DF38F9A5}"/>
    <dgm:cxn modelId="{E3A4D3D6-9DCB-41B6-BAE9-12880CA57534}" type="presOf" srcId="{98195BE3-B2CC-40C9-8589-43A10CB9BFF4}" destId="{97146BC1-0D44-4710-806C-00951D70A23B}" srcOrd="0" destOrd="0" presId="urn:microsoft.com/office/officeart/2018/5/layout/IconCircleLabelList"/>
    <dgm:cxn modelId="{D77712B4-0191-4328-868D-EFA8C01D38F3}" type="presParOf" srcId="{B3D761E8-2408-476D-AEBC-47AB223BD40F}" destId="{D37E5039-2F1F-4685-AAD3-1F9A40B08011}" srcOrd="0" destOrd="0" presId="urn:microsoft.com/office/officeart/2018/5/layout/IconCircleLabelList"/>
    <dgm:cxn modelId="{873D2E86-10FB-4C37-BCA1-9C40C27382D2}" type="presParOf" srcId="{D37E5039-2F1F-4685-AAD3-1F9A40B08011}" destId="{6811C015-6B4C-4C9C-ACA9-E76469219EAC}" srcOrd="0" destOrd="0" presId="urn:microsoft.com/office/officeart/2018/5/layout/IconCircleLabelList"/>
    <dgm:cxn modelId="{CA59BDDC-5461-4B21-94AD-F87C4A037836}" type="presParOf" srcId="{D37E5039-2F1F-4685-AAD3-1F9A40B08011}" destId="{7014B461-9050-4F21-BF8B-25F9FA90E872}" srcOrd="1" destOrd="0" presId="urn:microsoft.com/office/officeart/2018/5/layout/IconCircleLabelList"/>
    <dgm:cxn modelId="{5168F267-B039-464A-876F-DEFF0B085959}" type="presParOf" srcId="{D37E5039-2F1F-4685-AAD3-1F9A40B08011}" destId="{116F01EE-139C-46AC-BF4D-71BBDED3E3D3}" srcOrd="2" destOrd="0" presId="urn:microsoft.com/office/officeart/2018/5/layout/IconCircleLabelList"/>
    <dgm:cxn modelId="{E15324D0-1EBA-44DB-A009-8BD72F7F6FD9}" type="presParOf" srcId="{D37E5039-2F1F-4685-AAD3-1F9A40B08011}" destId="{19011AF6-8C68-4855-A07E-0472CF995F8A}" srcOrd="3" destOrd="0" presId="urn:microsoft.com/office/officeart/2018/5/layout/IconCircleLabelList"/>
    <dgm:cxn modelId="{1CC5863A-02BD-484E-8B39-E6D1BAE1F9F1}" type="presParOf" srcId="{B3D761E8-2408-476D-AEBC-47AB223BD40F}" destId="{9C4B835E-E84B-4653-BB89-2EB1DDDD01ED}" srcOrd="1" destOrd="0" presId="urn:microsoft.com/office/officeart/2018/5/layout/IconCircleLabelList"/>
    <dgm:cxn modelId="{18ADBAC0-1CC6-4FA7-B6A2-03881D48207E}" type="presParOf" srcId="{B3D761E8-2408-476D-AEBC-47AB223BD40F}" destId="{BE06E004-AF2E-4ABE-8CA1-341F8FE5F3F2}" srcOrd="2" destOrd="0" presId="urn:microsoft.com/office/officeart/2018/5/layout/IconCircleLabelList"/>
    <dgm:cxn modelId="{D11DE8BB-F881-4929-9E60-B8A3207B3C5E}" type="presParOf" srcId="{BE06E004-AF2E-4ABE-8CA1-341F8FE5F3F2}" destId="{38C3075A-3F44-4CE1-917F-D1D2D1FAEDC8}" srcOrd="0" destOrd="0" presId="urn:microsoft.com/office/officeart/2018/5/layout/IconCircleLabelList"/>
    <dgm:cxn modelId="{E239B053-BCF6-4A35-8524-F9710392151A}" type="presParOf" srcId="{BE06E004-AF2E-4ABE-8CA1-341F8FE5F3F2}" destId="{85B83F06-44B3-48BB-856F-9CCC0B3489E7}" srcOrd="1" destOrd="0" presId="urn:microsoft.com/office/officeart/2018/5/layout/IconCircleLabelList"/>
    <dgm:cxn modelId="{ECF771CC-CBC0-455C-95BA-190F473209F1}" type="presParOf" srcId="{BE06E004-AF2E-4ABE-8CA1-341F8FE5F3F2}" destId="{1F08F938-E073-418B-A5F7-BAE562C8DF99}" srcOrd="2" destOrd="0" presId="urn:microsoft.com/office/officeart/2018/5/layout/IconCircleLabelList"/>
    <dgm:cxn modelId="{F56C014D-F507-4A49-B045-A4B312BDDC48}" type="presParOf" srcId="{BE06E004-AF2E-4ABE-8CA1-341F8FE5F3F2}" destId="{5950F6C9-59B3-4B22-AD6F-379509D905AF}" srcOrd="3" destOrd="0" presId="urn:microsoft.com/office/officeart/2018/5/layout/IconCircleLabelList"/>
    <dgm:cxn modelId="{C40D31A4-B0F9-4AB7-8089-4A98C8B55C49}" type="presParOf" srcId="{B3D761E8-2408-476D-AEBC-47AB223BD40F}" destId="{74028E08-DBD4-4142-AC0A-17CC79926948}" srcOrd="3" destOrd="0" presId="urn:microsoft.com/office/officeart/2018/5/layout/IconCircleLabelList"/>
    <dgm:cxn modelId="{85DAB244-706C-4D97-B90C-43F8C9B42B0D}" type="presParOf" srcId="{B3D761E8-2408-476D-AEBC-47AB223BD40F}" destId="{994A60CA-3FE2-4BD8-884C-AE6BF91E1769}" srcOrd="4" destOrd="0" presId="urn:microsoft.com/office/officeart/2018/5/layout/IconCircleLabelList"/>
    <dgm:cxn modelId="{2387C22A-661D-4C25-B341-4C3A2A4617E9}" type="presParOf" srcId="{994A60CA-3FE2-4BD8-884C-AE6BF91E1769}" destId="{6DBF7E39-C7BD-4526-8068-48B44F87F13A}" srcOrd="0" destOrd="0" presId="urn:microsoft.com/office/officeart/2018/5/layout/IconCircleLabelList"/>
    <dgm:cxn modelId="{9F86A681-6475-4FA4-93A9-F3D8140082C3}" type="presParOf" srcId="{994A60CA-3FE2-4BD8-884C-AE6BF91E1769}" destId="{826F1B54-9787-4680-8763-1EEC427271BC}" srcOrd="1" destOrd="0" presId="urn:microsoft.com/office/officeart/2018/5/layout/IconCircleLabelList"/>
    <dgm:cxn modelId="{7521E77D-2A70-44F0-BB6C-189B80DBC3CE}" type="presParOf" srcId="{994A60CA-3FE2-4BD8-884C-AE6BF91E1769}" destId="{AA875F01-48CD-41DC-A963-CFA95B8024F4}" srcOrd="2" destOrd="0" presId="urn:microsoft.com/office/officeart/2018/5/layout/IconCircleLabelList"/>
    <dgm:cxn modelId="{66866E12-A6FC-4790-B335-1C8DDE58FA51}" type="presParOf" srcId="{994A60CA-3FE2-4BD8-884C-AE6BF91E1769}" destId="{7D4141D9-4CCC-480C-8714-ACED989E151C}" srcOrd="3" destOrd="0" presId="urn:microsoft.com/office/officeart/2018/5/layout/IconCircleLabelList"/>
    <dgm:cxn modelId="{2380E3A1-A54E-420A-A800-2D958CC3D310}" type="presParOf" srcId="{B3D761E8-2408-476D-AEBC-47AB223BD40F}" destId="{734799D9-420E-40EE-8DAE-D1A1A94C0045}" srcOrd="5" destOrd="0" presId="urn:microsoft.com/office/officeart/2018/5/layout/IconCircleLabelList"/>
    <dgm:cxn modelId="{DD78235E-1ECA-4208-AE3C-227196153838}" type="presParOf" srcId="{B3D761E8-2408-476D-AEBC-47AB223BD40F}" destId="{87424B06-5614-49B7-BDED-4E53B38ABC91}" srcOrd="6" destOrd="0" presId="urn:microsoft.com/office/officeart/2018/5/layout/IconCircleLabelList"/>
    <dgm:cxn modelId="{C5FA6247-6BE6-46E6-B833-1744336FFE5D}" type="presParOf" srcId="{87424B06-5614-49B7-BDED-4E53B38ABC91}" destId="{3238B485-5262-41A3-9844-740153F3380A}" srcOrd="0" destOrd="0" presId="urn:microsoft.com/office/officeart/2018/5/layout/IconCircleLabelList"/>
    <dgm:cxn modelId="{9C473EB1-F747-49C9-BC57-965161306DC8}" type="presParOf" srcId="{87424B06-5614-49B7-BDED-4E53B38ABC91}" destId="{0AA8525F-7351-46EF-9BF3-96BF444D8A4B}" srcOrd="1" destOrd="0" presId="urn:microsoft.com/office/officeart/2018/5/layout/IconCircleLabelList"/>
    <dgm:cxn modelId="{B119CC52-0AEE-43DE-AD27-E49A0C5A9A2C}" type="presParOf" srcId="{87424B06-5614-49B7-BDED-4E53B38ABC91}" destId="{2AFDD30B-38D7-42B6-99FE-7112375D2594}" srcOrd="2" destOrd="0" presId="urn:microsoft.com/office/officeart/2018/5/layout/IconCircleLabelList"/>
    <dgm:cxn modelId="{18483B35-F13C-48CD-9E40-CC5BBB9FE5A3}" type="presParOf" srcId="{87424B06-5614-49B7-BDED-4E53B38ABC91}" destId="{97146BC1-0D44-4710-806C-00951D70A23B}"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DEF9AB-6590-4CAD-BE42-F08E4A5F8293}"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D2735DBF-2001-44AE-A375-980926A9F1ED}">
      <dgm:prSet/>
      <dgm:spPr/>
      <dgm:t>
        <a:bodyPr/>
        <a:lstStyle/>
        <a:p>
          <a:r>
            <a:rPr lang="en-US" dirty="0"/>
            <a:t>Different methods were used to identify the most relevant attributes as it relates to the classification of “edible” or “poisonous.” (</a:t>
          </a:r>
          <a:r>
            <a:rPr lang="en-US" dirty="0">
              <a:solidFill>
                <a:schemeClr val="accent1"/>
              </a:solidFill>
            </a:rPr>
            <a:t>Wrapper, Filter, Correlation</a:t>
          </a:r>
          <a:r>
            <a:rPr lang="en-US" dirty="0"/>
            <a:t>) </a:t>
          </a:r>
        </a:p>
      </dgm:t>
    </dgm:pt>
    <dgm:pt modelId="{13FED83E-8C5A-4B02-89BE-D9AF59796A6F}" type="parTrans" cxnId="{5AEEF9AB-0253-4FA7-9D33-3AE2EDB7F319}">
      <dgm:prSet/>
      <dgm:spPr/>
      <dgm:t>
        <a:bodyPr/>
        <a:lstStyle/>
        <a:p>
          <a:endParaRPr lang="en-US"/>
        </a:p>
      </dgm:t>
    </dgm:pt>
    <dgm:pt modelId="{86FB5EEA-A22A-4A69-98D9-7454CA0362E2}" type="sibTrans" cxnId="{5AEEF9AB-0253-4FA7-9D33-3AE2EDB7F319}">
      <dgm:prSet/>
      <dgm:spPr/>
      <dgm:t>
        <a:bodyPr/>
        <a:lstStyle/>
        <a:p>
          <a:endParaRPr lang="en-US"/>
        </a:p>
      </dgm:t>
    </dgm:pt>
    <dgm:pt modelId="{EB72A87C-911A-41F3-A83A-43CC53934493}">
      <dgm:prSet/>
      <dgm:spPr/>
      <dgm:t>
        <a:bodyPr/>
        <a:lstStyle/>
        <a:p>
          <a:r>
            <a:rPr lang="en-US" dirty="0"/>
            <a:t>Multiple classifications methods were implemented and evaluated for predictive accuracy. Two groups identified the most efficient classification method as </a:t>
          </a:r>
          <a:r>
            <a:rPr lang="en-US" dirty="0">
              <a:solidFill>
                <a:schemeClr val="accent1"/>
              </a:solidFill>
            </a:rPr>
            <a:t>Decision Tree Induction</a:t>
          </a:r>
          <a:endParaRPr lang="en-US" dirty="0"/>
        </a:p>
      </dgm:t>
    </dgm:pt>
    <dgm:pt modelId="{50E78D3F-7F3B-46BA-955D-4E3BF67CC02E}" type="parTrans" cxnId="{DCEFB78D-43CC-4268-81B3-C2CD5CB88994}">
      <dgm:prSet/>
      <dgm:spPr/>
      <dgm:t>
        <a:bodyPr/>
        <a:lstStyle/>
        <a:p>
          <a:endParaRPr lang="en-US"/>
        </a:p>
      </dgm:t>
    </dgm:pt>
    <dgm:pt modelId="{87ACFFB5-9416-4162-A11B-32BE7312D071}" type="sibTrans" cxnId="{DCEFB78D-43CC-4268-81B3-C2CD5CB88994}">
      <dgm:prSet/>
      <dgm:spPr/>
      <dgm:t>
        <a:bodyPr/>
        <a:lstStyle/>
        <a:p>
          <a:endParaRPr lang="en-US"/>
        </a:p>
      </dgm:t>
    </dgm:pt>
    <dgm:pt modelId="{AAB9B130-F911-7943-AFBB-87912CD88C73}" type="pres">
      <dgm:prSet presAssocID="{6EDEF9AB-6590-4CAD-BE42-F08E4A5F8293}" presName="hierChild1" presStyleCnt="0">
        <dgm:presLayoutVars>
          <dgm:chPref val="1"/>
          <dgm:dir/>
          <dgm:animOne val="branch"/>
          <dgm:animLvl val="lvl"/>
          <dgm:resizeHandles/>
        </dgm:presLayoutVars>
      </dgm:prSet>
      <dgm:spPr/>
    </dgm:pt>
    <dgm:pt modelId="{C8892AB1-EAC9-8143-8ADE-1A230A6468C2}" type="pres">
      <dgm:prSet presAssocID="{D2735DBF-2001-44AE-A375-980926A9F1ED}" presName="hierRoot1" presStyleCnt="0"/>
      <dgm:spPr/>
    </dgm:pt>
    <dgm:pt modelId="{13FE8A33-9C9B-844E-8A6D-1A1988300851}" type="pres">
      <dgm:prSet presAssocID="{D2735DBF-2001-44AE-A375-980926A9F1ED}" presName="composite" presStyleCnt="0"/>
      <dgm:spPr/>
    </dgm:pt>
    <dgm:pt modelId="{735F20FB-1349-DD47-AD14-B2653618C7EB}" type="pres">
      <dgm:prSet presAssocID="{D2735DBF-2001-44AE-A375-980926A9F1ED}" presName="background" presStyleLbl="node0" presStyleIdx="0" presStyleCnt="2"/>
      <dgm:spPr/>
    </dgm:pt>
    <dgm:pt modelId="{0ECC519C-392B-C641-A874-1D2F80E8B579}" type="pres">
      <dgm:prSet presAssocID="{D2735DBF-2001-44AE-A375-980926A9F1ED}" presName="text" presStyleLbl="fgAcc0" presStyleIdx="0" presStyleCnt="2">
        <dgm:presLayoutVars>
          <dgm:chPref val="3"/>
        </dgm:presLayoutVars>
      </dgm:prSet>
      <dgm:spPr/>
    </dgm:pt>
    <dgm:pt modelId="{23DF335B-08B4-794C-B254-A815BA42BA60}" type="pres">
      <dgm:prSet presAssocID="{D2735DBF-2001-44AE-A375-980926A9F1ED}" presName="hierChild2" presStyleCnt="0"/>
      <dgm:spPr/>
    </dgm:pt>
    <dgm:pt modelId="{DC2EDC86-C2E2-9B44-8205-02D581A239F3}" type="pres">
      <dgm:prSet presAssocID="{EB72A87C-911A-41F3-A83A-43CC53934493}" presName="hierRoot1" presStyleCnt="0"/>
      <dgm:spPr/>
    </dgm:pt>
    <dgm:pt modelId="{DA3EDF54-8D55-7241-B748-90048B60816E}" type="pres">
      <dgm:prSet presAssocID="{EB72A87C-911A-41F3-A83A-43CC53934493}" presName="composite" presStyleCnt="0"/>
      <dgm:spPr/>
    </dgm:pt>
    <dgm:pt modelId="{83CE9681-14AE-6442-8CFA-0D539A68BC4A}" type="pres">
      <dgm:prSet presAssocID="{EB72A87C-911A-41F3-A83A-43CC53934493}" presName="background" presStyleLbl="node0" presStyleIdx="1" presStyleCnt="2"/>
      <dgm:spPr/>
    </dgm:pt>
    <dgm:pt modelId="{ECA3D30D-9FB4-8A44-8BB6-A3855B24461D}" type="pres">
      <dgm:prSet presAssocID="{EB72A87C-911A-41F3-A83A-43CC53934493}" presName="text" presStyleLbl="fgAcc0" presStyleIdx="1" presStyleCnt="2">
        <dgm:presLayoutVars>
          <dgm:chPref val="3"/>
        </dgm:presLayoutVars>
      </dgm:prSet>
      <dgm:spPr/>
    </dgm:pt>
    <dgm:pt modelId="{E117211D-2198-1E42-82FC-B2D43101463E}" type="pres">
      <dgm:prSet presAssocID="{EB72A87C-911A-41F3-A83A-43CC53934493}" presName="hierChild2" presStyleCnt="0"/>
      <dgm:spPr/>
    </dgm:pt>
  </dgm:ptLst>
  <dgm:cxnLst>
    <dgm:cxn modelId="{01960630-101A-1C4A-ABE5-72761E772412}" type="presOf" srcId="{EB72A87C-911A-41F3-A83A-43CC53934493}" destId="{ECA3D30D-9FB4-8A44-8BB6-A3855B24461D}" srcOrd="0" destOrd="0" presId="urn:microsoft.com/office/officeart/2005/8/layout/hierarchy1"/>
    <dgm:cxn modelId="{DCEFB78D-43CC-4268-81B3-C2CD5CB88994}" srcId="{6EDEF9AB-6590-4CAD-BE42-F08E4A5F8293}" destId="{EB72A87C-911A-41F3-A83A-43CC53934493}" srcOrd="1" destOrd="0" parTransId="{50E78D3F-7F3B-46BA-955D-4E3BF67CC02E}" sibTransId="{87ACFFB5-9416-4162-A11B-32BE7312D071}"/>
    <dgm:cxn modelId="{5AEEF9AB-0253-4FA7-9D33-3AE2EDB7F319}" srcId="{6EDEF9AB-6590-4CAD-BE42-F08E4A5F8293}" destId="{D2735DBF-2001-44AE-A375-980926A9F1ED}" srcOrd="0" destOrd="0" parTransId="{13FED83E-8C5A-4B02-89BE-D9AF59796A6F}" sibTransId="{86FB5EEA-A22A-4A69-98D9-7454CA0362E2}"/>
    <dgm:cxn modelId="{6FF524DA-DE88-D64B-BF40-4FA8B5E38295}" type="presOf" srcId="{6EDEF9AB-6590-4CAD-BE42-F08E4A5F8293}" destId="{AAB9B130-F911-7943-AFBB-87912CD88C73}" srcOrd="0" destOrd="0" presId="urn:microsoft.com/office/officeart/2005/8/layout/hierarchy1"/>
    <dgm:cxn modelId="{B680A2F4-52EA-4143-B31C-16E28548C307}" type="presOf" srcId="{D2735DBF-2001-44AE-A375-980926A9F1ED}" destId="{0ECC519C-392B-C641-A874-1D2F80E8B579}" srcOrd="0" destOrd="0" presId="urn:microsoft.com/office/officeart/2005/8/layout/hierarchy1"/>
    <dgm:cxn modelId="{A28B923E-B85D-AD44-9F92-AB0A38FC38DA}" type="presParOf" srcId="{AAB9B130-F911-7943-AFBB-87912CD88C73}" destId="{C8892AB1-EAC9-8143-8ADE-1A230A6468C2}" srcOrd="0" destOrd="0" presId="urn:microsoft.com/office/officeart/2005/8/layout/hierarchy1"/>
    <dgm:cxn modelId="{3C6A5FF7-E2CE-FD43-B3B4-E8C1B52F9EBC}" type="presParOf" srcId="{C8892AB1-EAC9-8143-8ADE-1A230A6468C2}" destId="{13FE8A33-9C9B-844E-8A6D-1A1988300851}" srcOrd="0" destOrd="0" presId="urn:microsoft.com/office/officeart/2005/8/layout/hierarchy1"/>
    <dgm:cxn modelId="{B8517122-3CC3-3C47-AF09-7AC2A94474CF}" type="presParOf" srcId="{13FE8A33-9C9B-844E-8A6D-1A1988300851}" destId="{735F20FB-1349-DD47-AD14-B2653618C7EB}" srcOrd="0" destOrd="0" presId="urn:microsoft.com/office/officeart/2005/8/layout/hierarchy1"/>
    <dgm:cxn modelId="{A9E007FA-0646-7241-B775-7F0FA02D97D7}" type="presParOf" srcId="{13FE8A33-9C9B-844E-8A6D-1A1988300851}" destId="{0ECC519C-392B-C641-A874-1D2F80E8B579}" srcOrd="1" destOrd="0" presId="urn:microsoft.com/office/officeart/2005/8/layout/hierarchy1"/>
    <dgm:cxn modelId="{C097D717-B9B3-E945-B0AB-728A91CFE3FC}" type="presParOf" srcId="{C8892AB1-EAC9-8143-8ADE-1A230A6468C2}" destId="{23DF335B-08B4-794C-B254-A815BA42BA60}" srcOrd="1" destOrd="0" presId="urn:microsoft.com/office/officeart/2005/8/layout/hierarchy1"/>
    <dgm:cxn modelId="{13B59ECE-AE64-924B-BAF0-9B2D2E438B8D}" type="presParOf" srcId="{AAB9B130-F911-7943-AFBB-87912CD88C73}" destId="{DC2EDC86-C2E2-9B44-8205-02D581A239F3}" srcOrd="1" destOrd="0" presId="urn:microsoft.com/office/officeart/2005/8/layout/hierarchy1"/>
    <dgm:cxn modelId="{03D8FBA3-6008-8940-90CD-94B969B0B2E2}" type="presParOf" srcId="{DC2EDC86-C2E2-9B44-8205-02D581A239F3}" destId="{DA3EDF54-8D55-7241-B748-90048B60816E}" srcOrd="0" destOrd="0" presId="urn:microsoft.com/office/officeart/2005/8/layout/hierarchy1"/>
    <dgm:cxn modelId="{2CEF9ED0-71CF-244D-8BA3-82136D6684FE}" type="presParOf" srcId="{DA3EDF54-8D55-7241-B748-90048B60816E}" destId="{83CE9681-14AE-6442-8CFA-0D539A68BC4A}" srcOrd="0" destOrd="0" presId="urn:microsoft.com/office/officeart/2005/8/layout/hierarchy1"/>
    <dgm:cxn modelId="{B0AC1517-4251-904E-B8A2-11605692AA2C}" type="presParOf" srcId="{DA3EDF54-8D55-7241-B748-90048B60816E}" destId="{ECA3D30D-9FB4-8A44-8BB6-A3855B24461D}" srcOrd="1" destOrd="0" presId="urn:microsoft.com/office/officeart/2005/8/layout/hierarchy1"/>
    <dgm:cxn modelId="{FD195C0B-6DAD-404C-8D9F-56E9BBDE2B11}" type="presParOf" srcId="{DC2EDC86-C2E2-9B44-8205-02D581A239F3}" destId="{E117211D-2198-1E42-82FC-B2D43101463E}"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64ECB6-BB8D-43A5-96D2-4884B2789DB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0376E96-3C75-47EC-8F45-6C0AC09D316D}">
      <dgm:prSet/>
      <dgm:spPr/>
      <dgm:t>
        <a:bodyPr/>
        <a:lstStyle/>
        <a:p>
          <a:pPr>
            <a:lnSpc>
              <a:spcPct val="100000"/>
            </a:lnSpc>
          </a:pPr>
          <a:r>
            <a:rPr lang="en-US" dirty="0"/>
            <a:t>Attribute</a:t>
          </a:r>
          <a:r>
            <a:rPr lang="en-US" dirty="0">
              <a:solidFill>
                <a:schemeClr val="bg2"/>
              </a:solidFill>
            </a:rPr>
            <a:t> </a:t>
          </a:r>
          <a:r>
            <a:rPr lang="en-US" dirty="0">
              <a:solidFill>
                <a:schemeClr val="accent1"/>
              </a:solidFill>
            </a:rPr>
            <a:t>Veil-type</a:t>
          </a:r>
          <a:r>
            <a:rPr lang="en-US" dirty="0">
              <a:solidFill>
                <a:schemeClr val="bg2"/>
              </a:solidFill>
            </a:rPr>
            <a:t> </a:t>
          </a:r>
          <a:r>
            <a:rPr lang="en-US" dirty="0"/>
            <a:t>removed </a:t>
          </a:r>
        </a:p>
      </dgm:t>
    </dgm:pt>
    <dgm:pt modelId="{6A28568A-71FD-4D67-888A-10C44C4D80A6}" type="parTrans" cxnId="{01F753C1-7A78-4EAA-A02D-ABEEC5ED1C75}">
      <dgm:prSet/>
      <dgm:spPr/>
      <dgm:t>
        <a:bodyPr/>
        <a:lstStyle/>
        <a:p>
          <a:endParaRPr lang="en-US"/>
        </a:p>
      </dgm:t>
    </dgm:pt>
    <dgm:pt modelId="{BF1540FC-978B-4BC3-9107-10899A5BEEC3}" type="sibTrans" cxnId="{01F753C1-7A78-4EAA-A02D-ABEEC5ED1C75}">
      <dgm:prSet/>
      <dgm:spPr/>
      <dgm:t>
        <a:bodyPr/>
        <a:lstStyle/>
        <a:p>
          <a:endParaRPr lang="en-US"/>
        </a:p>
      </dgm:t>
    </dgm:pt>
    <dgm:pt modelId="{86B84190-9357-47EF-8655-3859FAA27E13}">
      <dgm:prSet/>
      <dgm:spPr/>
      <dgm:t>
        <a:bodyPr/>
        <a:lstStyle/>
        <a:p>
          <a:pPr>
            <a:lnSpc>
              <a:spcPct val="100000"/>
            </a:lnSpc>
          </a:pPr>
          <a:r>
            <a:rPr lang="en-US" dirty="0"/>
            <a:t>Categorical data encoded into </a:t>
          </a:r>
          <a:r>
            <a:rPr lang="en-US" dirty="0">
              <a:solidFill>
                <a:schemeClr val="accent1"/>
              </a:solidFill>
            </a:rPr>
            <a:t>continuous numeric</a:t>
          </a:r>
          <a:r>
            <a:rPr lang="en-US" dirty="0"/>
            <a:t> values for use in </a:t>
          </a:r>
          <a:r>
            <a:rPr lang="en-US" dirty="0" err="1"/>
            <a:t>SciKit</a:t>
          </a:r>
          <a:r>
            <a:rPr lang="en-US" dirty="0"/>
            <a:t>-Learn </a:t>
          </a:r>
        </a:p>
      </dgm:t>
    </dgm:pt>
    <dgm:pt modelId="{4264F248-F5B4-46A4-8B6F-51E087E814A9}" type="parTrans" cxnId="{08126C40-F242-4BD8-A32A-DF9EA528D806}">
      <dgm:prSet/>
      <dgm:spPr/>
      <dgm:t>
        <a:bodyPr/>
        <a:lstStyle/>
        <a:p>
          <a:endParaRPr lang="en-US"/>
        </a:p>
      </dgm:t>
    </dgm:pt>
    <dgm:pt modelId="{D076C4A5-2A59-476C-870F-DA69D5C0A462}" type="sibTrans" cxnId="{08126C40-F242-4BD8-A32A-DF9EA528D806}">
      <dgm:prSet/>
      <dgm:spPr/>
      <dgm:t>
        <a:bodyPr/>
        <a:lstStyle/>
        <a:p>
          <a:endParaRPr lang="en-US"/>
        </a:p>
      </dgm:t>
    </dgm:pt>
    <dgm:pt modelId="{AA0DADB2-0362-4600-BD70-B972A039E82F}">
      <dgm:prSet/>
      <dgm:spPr/>
      <dgm:t>
        <a:bodyPr/>
        <a:lstStyle/>
        <a:p>
          <a:pPr>
            <a:lnSpc>
              <a:spcPct val="100000"/>
            </a:lnSpc>
          </a:pPr>
          <a:r>
            <a:rPr lang="en-US" dirty="0"/>
            <a:t>Dataset split into </a:t>
          </a:r>
          <a:r>
            <a:rPr lang="en-US" dirty="0">
              <a:solidFill>
                <a:schemeClr val="accent1"/>
              </a:solidFill>
            </a:rPr>
            <a:t>Training</a:t>
          </a:r>
          <a:r>
            <a:rPr lang="en-US" dirty="0"/>
            <a:t> and </a:t>
          </a:r>
          <a:r>
            <a:rPr lang="en-US" dirty="0">
              <a:solidFill>
                <a:schemeClr val="accent1"/>
              </a:solidFill>
            </a:rPr>
            <a:t>Test</a:t>
          </a:r>
          <a:r>
            <a:rPr lang="en-US" dirty="0"/>
            <a:t> subsets, in 80:20 proportion</a:t>
          </a:r>
        </a:p>
      </dgm:t>
    </dgm:pt>
    <dgm:pt modelId="{23F708C0-C25C-4D70-BCF0-82538A1BAEA5}" type="parTrans" cxnId="{45534471-C8FE-4FBC-A143-D0E45D92F4BD}">
      <dgm:prSet/>
      <dgm:spPr/>
      <dgm:t>
        <a:bodyPr/>
        <a:lstStyle/>
        <a:p>
          <a:endParaRPr lang="en-US"/>
        </a:p>
      </dgm:t>
    </dgm:pt>
    <dgm:pt modelId="{52BB32A6-332D-4130-BBE5-921E1DAAECE9}" type="sibTrans" cxnId="{45534471-C8FE-4FBC-A143-D0E45D92F4BD}">
      <dgm:prSet/>
      <dgm:spPr/>
      <dgm:t>
        <a:bodyPr/>
        <a:lstStyle/>
        <a:p>
          <a:endParaRPr lang="en-US"/>
        </a:p>
      </dgm:t>
    </dgm:pt>
    <dgm:pt modelId="{AC4930A6-5A33-4C8A-A901-E6B2B4913784}" type="pres">
      <dgm:prSet presAssocID="{3064ECB6-BB8D-43A5-96D2-4884B2789DB9}" presName="root" presStyleCnt="0">
        <dgm:presLayoutVars>
          <dgm:dir/>
          <dgm:resizeHandles val="exact"/>
        </dgm:presLayoutVars>
      </dgm:prSet>
      <dgm:spPr/>
    </dgm:pt>
    <dgm:pt modelId="{2221C8B0-A303-4260-8B79-9D4DED0E1D04}" type="pres">
      <dgm:prSet presAssocID="{10376E96-3C75-47EC-8F45-6C0AC09D316D}" presName="compNode" presStyleCnt="0"/>
      <dgm:spPr/>
    </dgm:pt>
    <dgm:pt modelId="{7888BE1B-C7CE-48B1-A30E-8CC89C5A3E17}" type="pres">
      <dgm:prSet presAssocID="{10376E96-3C75-47EC-8F45-6C0AC09D316D}" presName="bgRect" presStyleLbl="bgShp" presStyleIdx="0" presStyleCnt="3"/>
      <dgm:spPr>
        <a:xfrm>
          <a:off x="0" y="421"/>
          <a:ext cx="9603275" cy="985648"/>
        </a:xfrm>
        <a:prstGeom prst="roundRect">
          <a:avLst>
            <a:gd name="adj" fmla="val 10000"/>
          </a:avLst>
        </a:prstGeom>
        <a:solidFill>
          <a:srgbClr val="B71E42">
            <a:tint val="40000"/>
            <a:hueOff val="0"/>
            <a:satOff val="0"/>
            <a:lumOff val="0"/>
            <a:alphaOff val="0"/>
          </a:srgbClr>
        </a:solidFill>
        <a:ln>
          <a:noFill/>
        </a:ln>
        <a:effectLst/>
      </dgm:spPr>
    </dgm:pt>
    <dgm:pt modelId="{E64BBF81-E0C0-4E1E-8E1D-EA4C13AC2F19}" type="pres">
      <dgm:prSet presAssocID="{10376E96-3C75-47EC-8F45-6C0AC09D316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lose with solid fill"/>
        </a:ext>
      </dgm:extLst>
    </dgm:pt>
    <dgm:pt modelId="{A7C2ED0D-0E78-4A1B-AA8F-652F3BF5424C}" type="pres">
      <dgm:prSet presAssocID="{10376E96-3C75-47EC-8F45-6C0AC09D316D}" presName="spaceRect" presStyleCnt="0"/>
      <dgm:spPr/>
    </dgm:pt>
    <dgm:pt modelId="{E701BEB9-6827-45B5-B5A8-1F2B5C5E2A05}" type="pres">
      <dgm:prSet presAssocID="{10376E96-3C75-47EC-8F45-6C0AC09D316D}" presName="parTx" presStyleLbl="revTx" presStyleIdx="0" presStyleCnt="3">
        <dgm:presLayoutVars>
          <dgm:chMax val="0"/>
          <dgm:chPref val="0"/>
        </dgm:presLayoutVars>
      </dgm:prSet>
      <dgm:spPr/>
    </dgm:pt>
    <dgm:pt modelId="{67E85458-ABD4-4371-833E-0538E4CE486B}" type="pres">
      <dgm:prSet presAssocID="{BF1540FC-978B-4BC3-9107-10899A5BEEC3}" presName="sibTrans" presStyleCnt="0"/>
      <dgm:spPr/>
    </dgm:pt>
    <dgm:pt modelId="{7E73BFC9-BE37-4DA6-9D2E-6A4072E8AC15}" type="pres">
      <dgm:prSet presAssocID="{86B84190-9357-47EF-8655-3859FAA27E13}" presName="compNode" presStyleCnt="0"/>
      <dgm:spPr/>
    </dgm:pt>
    <dgm:pt modelId="{8B3B47D4-49D0-437D-9F98-BE354DE70D42}" type="pres">
      <dgm:prSet presAssocID="{86B84190-9357-47EF-8655-3859FAA27E13}" presName="bgRect" presStyleLbl="bgShp" presStyleIdx="1" presStyleCnt="3"/>
      <dgm:spPr/>
    </dgm:pt>
    <dgm:pt modelId="{1A39D555-8A96-49B8-8502-778FF7894637}" type="pres">
      <dgm:prSet presAssocID="{86B84190-9357-47EF-8655-3859FAA27E1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D69AB9FC-89E5-41BA-9D59-CF8D9F9303E7}" type="pres">
      <dgm:prSet presAssocID="{86B84190-9357-47EF-8655-3859FAA27E13}" presName="spaceRect" presStyleCnt="0"/>
      <dgm:spPr/>
    </dgm:pt>
    <dgm:pt modelId="{8ED6093F-9118-4A0B-AA69-05975C5090CE}" type="pres">
      <dgm:prSet presAssocID="{86B84190-9357-47EF-8655-3859FAA27E13}" presName="parTx" presStyleLbl="revTx" presStyleIdx="1" presStyleCnt="3">
        <dgm:presLayoutVars>
          <dgm:chMax val="0"/>
          <dgm:chPref val="0"/>
        </dgm:presLayoutVars>
      </dgm:prSet>
      <dgm:spPr/>
    </dgm:pt>
    <dgm:pt modelId="{8AF3F4CC-C7BC-4525-8397-91D1C1DF280C}" type="pres">
      <dgm:prSet presAssocID="{D076C4A5-2A59-476C-870F-DA69D5C0A462}" presName="sibTrans" presStyleCnt="0"/>
      <dgm:spPr/>
    </dgm:pt>
    <dgm:pt modelId="{BFE578C3-9794-488B-A0CA-9A635DC43871}" type="pres">
      <dgm:prSet presAssocID="{AA0DADB2-0362-4600-BD70-B972A039E82F}" presName="compNode" presStyleCnt="0"/>
      <dgm:spPr/>
    </dgm:pt>
    <dgm:pt modelId="{647B4632-F494-4CBA-8428-76E95C41B5AF}" type="pres">
      <dgm:prSet presAssocID="{AA0DADB2-0362-4600-BD70-B972A039E82F}" presName="bgRect" presStyleLbl="bgShp" presStyleIdx="2" presStyleCnt="3"/>
      <dgm:spPr/>
    </dgm:pt>
    <dgm:pt modelId="{4ABE34ED-45DF-43C0-B15B-E83A445EAC4B}" type="pres">
      <dgm:prSet presAssocID="{AA0DADB2-0362-4600-BD70-B972A039E8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58C32719-F368-4B3B-9506-B9C10251873A}" type="pres">
      <dgm:prSet presAssocID="{AA0DADB2-0362-4600-BD70-B972A039E82F}" presName="spaceRect" presStyleCnt="0"/>
      <dgm:spPr/>
    </dgm:pt>
    <dgm:pt modelId="{DE734A5D-299B-49D6-B5AE-6ADE9EA90ADE}" type="pres">
      <dgm:prSet presAssocID="{AA0DADB2-0362-4600-BD70-B972A039E82F}" presName="parTx" presStyleLbl="revTx" presStyleIdx="2" presStyleCnt="3">
        <dgm:presLayoutVars>
          <dgm:chMax val="0"/>
          <dgm:chPref val="0"/>
        </dgm:presLayoutVars>
      </dgm:prSet>
      <dgm:spPr/>
    </dgm:pt>
  </dgm:ptLst>
  <dgm:cxnLst>
    <dgm:cxn modelId="{DDB9C621-0F8F-43C9-B88A-46370769EA29}" type="presOf" srcId="{AA0DADB2-0362-4600-BD70-B972A039E82F}" destId="{DE734A5D-299B-49D6-B5AE-6ADE9EA90ADE}" srcOrd="0" destOrd="0" presId="urn:microsoft.com/office/officeart/2018/2/layout/IconVerticalSolidList"/>
    <dgm:cxn modelId="{08126C40-F242-4BD8-A32A-DF9EA528D806}" srcId="{3064ECB6-BB8D-43A5-96D2-4884B2789DB9}" destId="{86B84190-9357-47EF-8655-3859FAA27E13}" srcOrd="1" destOrd="0" parTransId="{4264F248-F5B4-46A4-8B6F-51E087E814A9}" sibTransId="{D076C4A5-2A59-476C-870F-DA69D5C0A462}"/>
    <dgm:cxn modelId="{45534471-C8FE-4FBC-A143-D0E45D92F4BD}" srcId="{3064ECB6-BB8D-43A5-96D2-4884B2789DB9}" destId="{AA0DADB2-0362-4600-BD70-B972A039E82F}" srcOrd="2" destOrd="0" parTransId="{23F708C0-C25C-4D70-BCF0-82538A1BAEA5}" sibTransId="{52BB32A6-332D-4130-BBE5-921E1DAAECE9}"/>
    <dgm:cxn modelId="{5049DB87-7907-42B3-8465-86FD59A04BB8}" type="presOf" srcId="{10376E96-3C75-47EC-8F45-6C0AC09D316D}" destId="{E701BEB9-6827-45B5-B5A8-1F2B5C5E2A05}" srcOrd="0" destOrd="0" presId="urn:microsoft.com/office/officeart/2018/2/layout/IconVerticalSolidList"/>
    <dgm:cxn modelId="{E2E9A9B1-D99E-4981-AA46-AB6ED1A23053}" type="presOf" srcId="{86B84190-9357-47EF-8655-3859FAA27E13}" destId="{8ED6093F-9118-4A0B-AA69-05975C5090CE}" srcOrd="0" destOrd="0" presId="urn:microsoft.com/office/officeart/2018/2/layout/IconVerticalSolidList"/>
    <dgm:cxn modelId="{01F753C1-7A78-4EAA-A02D-ABEEC5ED1C75}" srcId="{3064ECB6-BB8D-43A5-96D2-4884B2789DB9}" destId="{10376E96-3C75-47EC-8F45-6C0AC09D316D}" srcOrd="0" destOrd="0" parTransId="{6A28568A-71FD-4D67-888A-10C44C4D80A6}" sibTransId="{BF1540FC-978B-4BC3-9107-10899A5BEEC3}"/>
    <dgm:cxn modelId="{12DFC7C8-C555-44ED-A1B0-39F9718F54F1}" type="presOf" srcId="{3064ECB6-BB8D-43A5-96D2-4884B2789DB9}" destId="{AC4930A6-5A33-4C8A-A901-E6B2B4913784}" srcOrd="0" destOrd="0" presId="urn:microsoft.com/office/officeart/2018/2/layout/IconVerticalSolidList"/>
    <dgm:cxn modelId="{C3B45825-B72F-4D1C-8D56-DEE6753A562E}" type="presParOf" srcId="{AC4930A6-5A33-4C8A-A901-E6B2B4913784}" destId="{2221C8B0-A303-4260-8B79-9D4DED0E1D04}" srcOrd="0" destOrd="0" presId="urn:microsoft.com/office/officeart/2018/2/layout/IconVerticalSolidList"/>
    <dgm:cxn modelId="{9FF4F127-6105-4E16-B195-A22E88914145}" type="presParOf" srcId="{2221C8B0-A303-4260-8B79-9D4DED0E1D04}" destId="{7888BE1B-C7CE-48B1-A30E-8CC89C5A3E17}" srcOrd="0" destOrd="0" presId="urn:microsoft.com/office/officeart/2018/2/layout/IconVerticalSolidList"/>
    <dgm:cxn modelId="{EA15F53B-2034-4697-A020-C8044B0F3104}" type="presParOf" srcId="{2221C8B0-A303-4260-8B79-9D4DED0E1D04}" destId="{E64BBF81-E0C0-4E1E-8E1D-EA4C13AC2F19}" srcOrd="1" destOrd="0" presId="urn:microsoft.com/office/officeart/2018/2/layout/IconVerticalSolidList"/>
    <dgm:cxn modelId="{720FC85F-1A19-4929-8CDD-52FC63107CFB}" type="presParOf" srcId="{2221C8B0-A303-4260-8B79-9D4DED0E1D04}" destId="{A7C2ED0D-0E78-4A1B-AA8F-652F3BF5424C}" srcOrd="2" destOrd="0" presId="urn:microsoft.com/office/officeart/2018/2/layout/IconVerticalSolidList"/>
    <dgm:cxn modelId="{B9F51B22-3C68-4E9C-AAD5-E3E48E35C3A1}" type="presParOf" srcId="{2221C8B0-A303-4260-8B79-9D4DED0E1D04}" destId="{E701BEB9-6827-45B5-B5A8-1F2B5C5E2A05}" srcOrd="3" destOrd="0" presId="urn:microsoft.com/office/officeart/2018/2/layout/IconVerticalSolidList"/>
    <dgm:cxn modelId="{E28C577F-7961-43F8-9D79-0BD66FD062F9}" type="presParOf" srcId="{AC4930A6-5A33-4C8A-A901-E6B2B4913784}" destId="{67E85458-ABD4-4371-833E-0538E4CE486B}" srcOrd="1" destOrd="0" presId="urn:microsoft.com/office/officeart/2018/2/layout/IconVerticalSolidList"/>
    <dgm:cxn modelId="{9BF7FAF8-12F8-4652-8C89-93AD7AB0B3A5}" type="presParOf" srcId="{AC4930A6-5A33-4C8A-A901-E6B2B4913784}" destId="{7E73BFC9-BE37-4DA6-9D2E-6A4072E8AC15}" srcOrd="2" destOrd="0" presId="urn:microsoft.com/office/officeart/2018/2/layout/IconVerticalSolidList"/>
    <dgm:cxn modelId="{F204429F-DFC2-4058-AD70-73535B2540C3}" type="presParOf" srcId="{7E73BFC9-BE37-4DA6-9D2E-6A4072E8AC15}" destId="{8B3B47D4-49D0-437D-9F98-BE354DE70D42}" srcOrd="0" destOrd="0" presId="urn:microsoft.com/office/officeart/2018/2/layout/IconVerticalSolidList"/>
    <dgm:cxn modelId="{B3D2F77A-7FFF-4BBA-9EE0-27C8DB4D2E38}" type="presParOf" srcId="{7E73BFC9-BE37-4DA6-9D2E-6A4072E8AC15}" destId="{1A39D555-8A96-49B8-8502-778FF7894637}" srcOrd="1" destOrd="0" presId="urn:microsoft.com/office/officeart/2018/2/layout/IconVerticalSolidList"/>
    <dgm:cxn modelId="{2AF2E698-8190-4D44-BCE2-E5591B97F7D4}" type="presParOf" srcId="{7E73BFC9-BE37-4DA6-9D2E-6A4072E8AC15}" destId="{D69AB9FC-89E5-41BA-9D59-CF8D9F9303E7}" srcOrd="2" destOrd="0" presId="urn:microsoft.com/office/officeart/2018/2/layout/IconVerticalSolidList"/>
    <dgm:cxn modelId="{301DA41F-4067-4094-87AD-E1E2187352C3}" type="presParOf" srcId="{7E73BFC9-BE37-4DA6-9D2E-6A4072E8AC15}" destId="{8ED6093F-9118-4A0B-AA69-05975C5090CE}" srcOrd="3" destOrd="0" presId="urn:microsoft.com/office/officeart/2018/2/layout/IconVerticalSolidList"/>
    <dgm:cxn modelId="{309FD575-DE0F-4A39-9F62-6E1E909E078C}" type="presParOf" srcId="{AC4930A6-5A33-4C8A-A901-E6B2B4913784}" destId="{8AF3F4CC-C7BC-4525-8397-91D1C1DF280C}" srcOrd="3" destOrd="0" presId="urn:microsoft.com/office/officeart/2018/2/layout/IconVerticalSolidList"/>
    <dgm:cxn modelId="{C73F64A1-EA69-4E1B-B7F4-6725BE07394D}" type="presParOf" srcId="{AC4930A6-5A33-4C8A-A901-E6B2B4913784}" destId="{BFE578C3-9794-488B-A0CA-9A635DC43871}" srcOrd="4" destOrd="0" presId="urn:microsoft.com/office/officeart/2018/2/layout/IconVerticalSolidList"/>
    <dgm:cxn modelId="{FB0E9CD2-451D-4D9A-AE1E-A2287D5E5FB5}" type="presParOf" srcId="{BFE578C3-9794-488B-A0CA-9A635DC43871}" destId="{647B4632-F494-4CBA-8428-76E95C41B5AF}" srcOrd="0" destOrd="0" presId="urn:microsoft.com/office/officeart/2018/2/layout/IconVerticalSolidList"/>
    <dgm:cxn modelId="{27FB0739-A941-443C-8374-41FA4480BAF7}" type="presParOf" srcId="{BFE578C3-9794-488B-A0CA-9A635DC43871}" destId="{4ABE34ED-45DF-43C0-B15B-E83A445EAC4B}" srcOrd="1" destOrd="0" presId="urn:microsoft.com/office/officeart/2018/2/layout/IconVerticalSolidList"/>
    <dgm:cxn modelId="{660F1C0C-182A-4C38-B7D2-30F0934F7ED8}" type="presParOf" srcId="{BFE578C3-9794-488B-A0CA-9A635DC43871}" destId="{58C32719-F368-4B3B-9506-B9C10251873A}" srcOrd="2" destOrd="0" presId="urn:microsoft.com/office/officeart/2018/2/layout/IconVerticalSolidList"/>
    <dgm:cxn modelId="{29E40354-0EFF-4215-A86A-7CDD142C389D}" type="presParOf" srcId="{BFE578C3-9794-488B-A0CA-9A635DC43871}" destId="{DE734A5D-299B-49D6-B5AE-6ADE9EA90ADE}"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EC0EDD-95DD-4325-B2FB-F13E67A3ADE2}" type="doc">
      <dgm:prSet loTypeId="urn:microsoft.com/office/officeart/2005/8/layout/process4" loCatId="process" qsTypeId="urn:microsoft.com/office/officeart/2005/8/quickstyle/simple4" qsCatId="simple" csTypeId="urn:microsoft.com/office/officeart/2005/8/colors/accent0_3" csCatId="mainScheme" phldr="1"/>
      <dgm:spPr/>
      <dgm:t>
        <a:bodyPr/>
        <a:lstStyle/>
        <a:p>
          <a:endParaRPr lang="en-US"/>
        </a:p>
      </dgm:t>
    </dgm:pt>
    <dgm:pt modelId="{1A308D35-EC19-4D1B-93BE-D903E3BD4A24}">
      <dgm:prSet/>
      <dgm:spPr/>
      <dgm:t>
        <a:bodyPr/>
        <a:lstStyle/>
        <a:p>
          <a:r>
            <a:rPr lang="en-US" dirty="0">
              <a:solidFill>
                <a:schemeClr val="accent1">
                  <a:lumMod val="60000"/>
                  <a:lumOff val="40000"/>
                </a:schemeClr>
              </a:solidFill>
            </a:rPr>
            <a:t>Decision Tree Classifier </a:t>
          </a:r>
          <a:r>
            <a:rPr lang="en-US" dirty="0"/>
            <a:t>produced highest combined accuracy (</a:t>
          </a:r>
          <a:r>
            <a:rPr lang="en-US" dirty="0">
              <a:solidFill>
                <a:schemeClr val="accent1">
                  <a:lumMod val="60000"/>
                  <a:lumOff val="40000"/>
                </a:schemeClr>
              </a:solidFill>
            </a:rPr>
            <a:t>100%</a:t>
          </a:r>
          <a:r>
            <a:rPr lang="en-US" dirty="0">
              <a:solidFill>
                <a:schemeClr val="bg1"/>
              </a:solidFill>
            </a:rPr>
            <a:t>)</a:t>
          </a:r>
          <a:r>
            <a:rPr lang="en-US" dirty="0">
              <a:solidFill>
                <a:schemeClr val="accent1">
                  <a:lumMod val="60000"/>
                  <a:lumOff val="40000"/>
                </a:schemeClr>
              </a:solidFill>
            </a:rPr>
            <a:t> </a:t>
          </a:r>
          <a:r>
            <a:rPr lang="en-US" dirty="0"/>
            <a:t>and efficiency with key attribute identified as </a:t>
          </a:r>
          <a:r>
            <a:rPr lang="en-US" dirty="0">
              <a:solidFill>
                <a:schemeClr val="accent1">
                  <a:lumMod val="60000"/>
                  <a:lumOff val="40000"/>
                </a:schemeClr>
              </a:solidFill>
            </a:rPr>
            <a:t>gill-color</a:t>
          </a:r>
        </a:p>
      </dgm:t>
    </dgm:pt>
    <dgm:pt modelId="{1762A8F6-C266-49C4-BF4C-4FFACB4C86B1}" type="parTrans" cxnId="{7608C1A8-535F-41A2-B57F-2679EA34CB2F}">
      <dgm:prSet/>
      <dgm:spPr/>
      <dgm:t>
        <a:bodyPr/>
        <a:lstStyle/>
        <a:p>
          <a:endParaRPr lang="en-US"/>
        </a:p>
      </dgm:t>
    </dgm:pt>
    <dgm:pt modelId="{802AFA5A-88F2-4A77-9E5B-BD3FF7AFF2D5}" type="sibTrans" cxnId="{7608C1A8-535F-41A2-B57F-2679EA34CB2F}">
      <dgm:prSet/>
      <dgm:spPr/>
      <dgm:t>
        <a:bodyPr/>
        <a:lstStyle/>
        <a:p>
          <a:endParaRPr lang="en-US"/>
        </a:p>
      </dgm:t>
    </dgm:pt>
    <dgm:pt modelId="{9A66ED44-EB90-4395-B89F-37E40D5D8AC0}">
      <dgm:prSet/>
      <dgm:spPr/>
      <dgm:t>
        <a:bodyPr/>
        <a:lstStyle/>
        <a:p>
          <a:r>
            <a:rPr lang="en-US"/>
            <a:t>Future work</a:t>
          </a:r>
        </a:p>
      </dgm:t>
    </dgm:pt>
    <dgm:pt modelId="{EC495073-0DC9-4812-901E-1D9BD6B531A2}" type="parTrans" cxnId="{B47DB9B2-7117-4E02-95D1-D8336D411213}">
      <dgm:prSet/>
      <dgm:spPr/>
      <dgm:t>
        <a:bodyPr/>
        <a:lstStyle/>
        <a:p>
          <a:endParaRPr lang="en-US"/>
        </a:p>
      </dgm:t>
    </dgm:pt>
    <dgm:pt modelId="{367C87ED-1756-49D8-8DB7-AC298C3C3DED}" type="sibTrans" cxnId="{B47DB9B2-7117-4E02-95D1-D8336D411213}">
      <dgm:prSet/>
      <dgm:spPr/>
      <dgm:t>
        <a:bodyPr/>
        <a:lstStyle/>
        <a:p>
          <a:endParaRPr lang="en-US"/>
        </a:p>
      </dgm:t>
    </dgm:pt>
    <dgm:pt modelId="{3410D36D-8F6C-4B57-A352-0DA8A219EEF9}">
      <dgm:prSet/>
      <dgm:spPr>
        <a:ln w="12700">
          <a:solidFill>
            <a:schemeClr val="bg1"/>
          </a:solidFill>
        </a:ln>
      </dgm:spPr>
      <dgm:t>
        <a:bodyPr/>
        <a:lstStyle/>
        <a:p>
          <a:pPr>
            <a:buFont typeface="Arial" panose="020B0604020202020204" pitchFamily="34" charset="0"/>
            <a:buNone/>
          </a:pPr>
          <a:r>
            <a:rPr lang="en-US" dirty="0"/>
            <a:t>- Implement more efficient algorithm (less greedy)</a:t>
          </a:r>
        </a:p>
      </dgm:t>
    </dgm:pt>
    <dgm:pt modelId="{3CE8F9E8-3071-47C2-A0AF-2DF4C318A2D2}" type="parTrans" cxnId="{AB855E7D-B560-4778-B2DA-BB563F79A5E6}">
      <dgm:prSet/>
      <dgm:spPr/>
      <dgm:t>
        <a:bodyPr/>
        <a:lstStyle/>
        <a:p>
          <a:endParaRPr lang="en-US"/>
        </a:p>
      </dgm:t>
    </dgm:pt>
    <dgm:pt modelId="{F141F02A-7060-498D-BE1F-C5FB63E7C1AC}" type="sibTrans" cxnId="{AB855E7D-B560-4778-B2DA-BB563F79A5E6}">
      <dgm:prSet/>
      <dgm:spPr/>
      <dgm:t>
        <a:bodyPr/>
        <a:lstStyle/>
        <a:p>
          <a:endParaRPr lang="en-US"/>
        </a:p>
      </dgm:t>
    </dgm:pt>
    <dgm:pt modelId="{4EC1F402-DBC6-4BC7-8CD7-6C5DB3FBD758}">
      <dgm:prSet/>
      <dgm:spPr>
        <a:ln w="12700">
          <a:solidFill>
            <a:schemeClr val="bg1"/>
          </a:solidFill>
        </a:ln>
      </dgm:spPr>
      <dgm:t>
        <a:bodyPr/>
        <a:lstStyle/>
        <a:p>
          <a:r>
            <a:rPr lang="en-US" baseline="0" dirty="0"/>
            <a:t>- Retrain model with new classification data as it becomes available (increase robustness)</a:t>
          </a:r>
          <a:endParaRPr lang="en-US" dirty="0"/>
        </a:p>
      </dgm:t>
    </dgm:pt>
    <dgm:pt modelId="{14979EA5-8BDE-456C-A4BB-5959EB57CD0D}" type="parTrans" cxnId="{F6D063F2-182A-4644-AEE0-8C70960E119A}">
      <dgm:prSet/>
      <dgm:spPr/>
      <dgm:t>
        <a:bodyPr/>
        <a:lstStyle/>
        <a:p>
          <a:endParaRPr lang="en-US"/>
        </a:p>
      </dgm:t>
    </dgm:pt>
    <dgm:pt modelId="{110C988C-6344-4402-9ADD-78D22B4C314D}" type="sibTrans" cxnId="{F6D063F2-182A-4644-AEE0-8C70960E119A}">
      <dgm:prSet/>
      <dgm:spPr/>
      <dgm:t>
        <a:bodyPr/>
        <a:lstStyle/>
        <a:p>
          <a:endParaRPr lang="en-US"/>
        </a:p>
      </dgm:t>
    </dgm:pt>
    <dgm:pt modelId="{7C6AF65E-DFA5-4E4B-9E73-B0AF28397A4F}" type="pres">
      <dgm:prSet presAssocID="{87EC0EDD-95DD-4325-B2FB-F13E67A3ADE2}" presName="Name0" presStyleCnt="0">
        <dgm:presLayoutVars>
          <dgm:dir/>
          <dgm:animLvl val="lvl"/>
          <dgm:resizeHandles val="exact"/>
        </dgm:presLayoutVars>
      </dgm:prSet>
      <dgm:spPr/>
    </dgm:pt>
    <dgm:pt modelId="{ED2EFD3F-984E-AC41-AA1A-47E558F726B5}" type="pres">
      <dgm:prSet presAssocID="{9A66ED44-EB90-4395-B89F-37E40D5D8AC0}" presName="boxAndChildren" presStyleCnt="0"/>
      <dgm:spPr/>
    </dgm:pt>
    <dgm:pt modelId="{82C34193-9605-0441-88F8-9D08AADBEA73}" type="pres">
      <dgm:prSet presAssocID="{9A66ED44-EB90-4395-B89F-37E40D5D8AC0}" presName="parentTextBox" presStyleLbl="node1" presStyleIdx="0" presStyleCnt="2"/>
      <dgm:spPr/>
    </dgm:pt>
    <dgm:pt modelId="{D3A1C966-85CF-BD42-AFC8-FBAE0FC9205B}" type="pres">
      <dgm:prSet presAssocID="{9A66ED44-EB90-4395-B89F-37E40D5D8AC0}" presName="entireBox" presStyleLbl="node1" presStyleIdx="0" presStyleCnt="2"/>
      <dgm:spPr/>
    </dgm:pt>
    <dgm:pt modelId="{693B5570-9F8A-7F42-B983-3117379D9716}" type="pres">
      <dgm:prSet presAssocID="{9A66ED44-EB90-4395-B89F-37E40D5D8AC0}" presName="descendantBox" presStyleCnt="0"/>
      <dgm:spPr/>
    </dgm:pt>
    <dgm:pt modelId="{ECD3735C-B0BC-704D-BE7A-96C58438352F}" type="pres">
      <dgm:prSet presAssocID="{3410D36D-8F6C-4B57-A352-0DA8A219EEF9}" presName="childTextBox" presStyleLbl="fgAccFollowNode1" presStyleIdx="0" presStyleCnt="2">
        <dgm:presLayoutVars>
          <dgm:bulletEnabled val="1"/>
        </dgm:presLayoutVars>
      </dgm:prSet>
      <dgm:spPr/>
    </dgm:pt>
    <dgm:pt modelId="{0A2FEBDC-7248-364A-82F2-C08EF75095AD}" type="pres">
      <dgm:prSet presAssocID="{4EC1F402-DBC6-4BC7-8CD7-6C5DB3FBD758}" presName="childTextBox" presStyleLbl="fgAccFollowNode1" presStyleIdx="1" presStyleCnt="2">
        <dgm:presLayoutVars>
          <dgm:bulletEnabled val="1"/>
        </dgm:presLayoutVars>
      </dgm:prSet>
      <dgm:spPr/>
    </dgm:pt>
    <dgm:pt modelId="{E95A1CF2-CBC4-2A4E-BA03-73BA8B0F0D78}" type="pres">
      <dgm:prSet presAssocID="{802AFA5A-88F2-4A77-9E5B-BD3FF7AFF2D5}" presName="sp" presStyleCnt="0"/>
      <dgm:spPr/>
    </dgm:pt>
    <dgm:pt modelId="{8A4C4E9F-71BF-8248-A68A-EEEF4DB82D27}" type="pres">
      <dgm:prSet presAssocID="{1A308D35-EC19-4D1B-93BE-D903E3BD4A24}" presName="arrowAndChildren" presStyleCnt="0"/>
      <dgm:spPr/>
    </dgm:pt>
    <dgm:pt modelId="{4F854115-B5E3-9242-8432-7019AF85C8EC}" type="pres">
      <dgm:prSet presAssocID="{1A308D35-EC19-4D1B-93BE-D903E3BD4A24}" presName="parentTextArrow" presStyleLbl="node1" presStyleIdx="1" presStyleCnt="2"/>
      <dgm:spPr/>
    </dgm:pt>
  </dgm:ptLst>
  <dgm:cxnLst>
    <dgm:cxn modelId="{56BD1006-CB9D-D540-90D0-F2352D73948A}" type="presOf" srcId="{1A308D35-EC19-4D1B-93BE-D903E3BD4A24}" destId="{4F854115-B5E3-9242-8432-7019AF85C8EC}" srcOrd="0" destOrd="0" presId="urn:microsoft.com/office/officeart/2005/8/layout/process4"/>
    <dgm:cxn modelId="{B9E0C51B-D8C3-D349-8E8B-39CAC2E6961F}" type="presOf" srcId="{9A66ED44-EB90-4395-B89F-37E40D5D8AC0}" destId="{D3A1C966-85CF-BD42-AFC8-FBAE0FC9205B}" srcOrd="1" destOrd="0" presId="urn:microsoft.com/office/officeart/2005/8/layout/process4"/>
    <dgm:cxn modelId="{FC21D871-0D85-F04E-B5F3-6E72F1ACD145}" type="presOf" srcId="{4EC1F402-DBC6-4BC7-8CD7-6C5DB3FBD758}" destId="{0A2FEBDC-7248-364A-82F2-C08EF75095AD}" srcOrd="0" destOrd="0" presId="urn:microsoft.com/office/officeart/2005/8/layout/process4"/>
    <dgm:cxn modelId="{AB855E7D-B560-4778-B2DA-BB563F79A5E6}" srcId="{9A66ED44-EB90-4395-B89F-37E40D5D8AC0}" destId="{3410D36D-8F6C-4B57-A352-0DA8A219EEF9}" srcOrd="0" destOrd="0" parTransId="{3CE8F9E8-3071-47C2-A0AF-2DF4C318A2D2}" sibTransId="{F141F02A-7060-498D-BE1F-C5FB63E7C1AC}"/>
    <dgm:cxn modelId="{7608C1A8-535F-41A2-B57F-2679EA34CB2F}" srcId="{87EC0EDD-95DD-4325-B2FB-F13E67A3ADE2}" destId="{1A308D35-EC19-4D1B-93BE-D903E3BD4A24}" srcOrd="0" destOrd="0" parTransId="{1762A8F6-C266-49C4-BF4C-4FFACB4C86B1}" sibTransId="{802AFA5A-88F2-4A77-9E5B-BD3FF7AFF2D5}"/>
    <dgm:cxn modelId="{B47DB9B2-7117-4E02-95D1-D8336D411213}" srcId="{87EC0EDD-95DD-4325-B2FB-F13E67A3ADE2}" destId="{9A66ED44-EB90-4395-B89F-37E40D5D8AC0}" srcOrd="1" destOrd="0" parTransId="{EC495073-0DC9-4812-901E-1D9BD6B531A2}" sibTransId="{367C87ED-1756-49D8-8DB7-AC298C3C3DED}"/>
    <dgm:cxn modelId="{FDCBB9C1-2B5D-D249-B2BF-3D2973F966E8}" type="presOf" srcId="{87EC0EDD-95DD-4325-B2FB-F13E67A3ADE2}" destId="{7C6AF65E-DFA5-4E4B-9E73-B0AF28397A4F}" srcOrd="0" destOrd="0" presId="urn:microsoft.com/office/officeart/2005/8/layout/process4"/>
    <dgm:cxn modelId="{1AD5F1E4-4DFC-904B-8D95-8700532B55A0}" type="presOf" srcId="{9A66ED44-EB90-4395-B89F-37E40D5D8AC0}" destId="{82C34193-9605-0441-88F8-9D08AADBEA73}" srcOrd="0" destOrd="0" presId="urn:microsoft.com/office/officeart/2005/8/layout/process4"/>
    <dgm:cxn modelId="{CB50E3E7-B447-3F4D-9C19-26EE3B9C7EE8}" type="presOf" srcId="{3410D36D-8F6C-4B57-A352-0DA8A219EEF9}" destId="{ECD3735C-B0BC-704D-BE7A-96C58438352F}" srcOrd="0" destOrd="0" presId="urn:microsoft.com/office/officeart/2005/8/layout/process4"/>
    <dgm:cxn modelId="{F6D063F2-182A-4644-AEE0-8C70960E119A}" srcId="{9A66ED44-EB90-4395-B89F-37E40D5D8AC0}" destId="{4EC1F402-DBC6-4BC7-8CD7-6C5DB3FBD758}" srcOrd="1" destOrd="0" parTransId="{14979EA5-8BDE-456C-A4BB-5959EB57CD0D}" sibTransId="{110C988C-6344-4402-9ADD-78D22B4C314D}"/>
    <dgm:cxn modelId="{3077F2C6-61E4-344E-A490-662817913014}" type="presParOf" srcId="{7C6AF65E-DFA5-4E4B-9E73-B0AF28397A4F}" destId="{ED2EFD3F-984E-AC41-AA1A-47E558F726B5}" srcOrd="0" destOrd="0" presId="urn:microsoft.com/office/officeart/2005/8/layout/process4"/>
    <dgm:cxn modelId="{1A626460-389F-494B-ABFF-BC872B5CFB52}" type="presParOf" srcId="{ED2EFD3F-984E-AC41-AA1A-47E558F726B5}" destId="{82C34193-9605-0441-88F8-9D08AADBEA73}" srcOrd="0" destOrd="0" presId="urn:microsoft.com/office/officeart/2005/8/layout/process4"/>
    <dgm:cxn modelId="{6B9D5C2A-D474-1847-8A17-DE1C241AB640}" type="presParOf" srcId="{ED2EFD3F-984E-AC41-AA1A-47E558F726B5}" destId="{D3A1C966-85CF-BD42-AFC8-FBAE0FC9205B}" srcOrd="1" destOrd="0" presId="urn:microsoft.com/office/officeart/2005/8/layout/process4"/>
    <dgm:cxn modelId="{E2ED0993-52AE-D445-BCCE-5E3EC211B56B}" type="presParOf" srcId="{ED2EFD3F-984E-AC41-AA1A-47E558F726B5}" destId="{693B5570-9F8A-7F42-B983-3117379D9716}" srcOrd="2" destOrd="0" presId="urn:microsoft.com/office/officeart/2005/8/layout/process4"/>
    <dgm:cxn modelId="{1F8216E1-2850-D44C-A0BD-22F21DB26D04}" type="presParOf" srcId="{693B5570-9F8A-7F42-B983-3117379D9716}" destId="{ECD3735C-B0BC-704D-BE7A-96C58438352F}" srcOrd="0" destOrd="0" presId="urn:microsoft.com/office/officeart/2005/8/layout/process4"/>
    <dgm:cxn modelId="{F166D3E3-B467-3B45-8CAB-EB4D4D453C07}" type="presParOf" srcId="{693B5570-9F8A-7F42-B983-3117379D9716}" destId="{0A2FEBDC-7248-364A-82F2-C08EF75095AD}" srcOrd="1" destOrd="0" presId="urn:microsoft.com/office/officeart/2005/8/layout/process4"/>
    <dgm:cxn modelId="{018352C2-A093-E948-B578-1B7BBE2BF895}" type="presParOf" srcId="{7C6AF65E-DFA5-4E4B-9E73-B0AF28397A4F}" destId="{E95A1CF2-CBC4-2A4E-BA03-73BA8B0F0D78}" srcOrd="1" destOrd="0" presId="urn:microsoft.com/office/officeart/2005/8/layout/process4"/>
    <dgm:cxn modelId="{C2202377-0390-554B-BDDC-9A00908E1B09}" type="presParOf" srcId="{7C6AF65E-DFA5-4E4B-9E73-B0AF28397A4F}" destId="{8A4C4E9F-71BF-8248-A68A-EEEF4DB82D27}" srcOrd="2" destOrd="0" presId="urn:microsoft.com/office/officeart/2005/8/layout/process4"/>
    <dgm:cxn modelId="{70ADDE18-BD8A-8E4E-A74D-634BF3DE47EE}" type="presParOf" srcId="{8A4C4E9F-71BF-8248-A68A-EEEF4DB82D27}" destId="{4F854115-B5E3-9242-8432-7019AF85C8EC}"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DE4143-1380-4FF6-9742-63E7F8B0BDD9}"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27DF59A5-B38E-4AC8-A6B8-2CC9EE529926}">
      <dgm:prSet/>
      <dgm:spPr/>
      <dgm:t>
        <a:bodyPr/>
        <a:lstStyle/>
        <a:p>
          <a:r>
            <a:rPr lang="en-US" dirty="0"/>
            <a:t>Project proposal report  ~ 1 week</a:t>
          </a:r>
        </a:p>
      </dgm:t>
    </dgm:pt>
    <dgm:pt modelId="{1A644DEC-72A7-4B83-8D31-9232AAEAFB2F}" type="parTrans" cxnId="{F91354FE-184A-4324-A714-90F7C8A1895B}">
      <dgm:prSet/>
      <dgm:spPr/>
      <dgm:t>
        <a:bodyPr/>
        <a:lstStyle/>
        <a:p>
          <a:endParaRPr lang="en-US"/>
        </a:p>
      </dgm:t>
    </dgm:pt>
    <dgm:pt modelId="{9E38637F-FBD0-47AD-8E7C-2C01F532FA21}" type="sibTrans" cxnId="{F91354FE-184A-4324-A714-90F7C8A1895B}">
      <dgm:prSet/>
      <dgm:spPr/>
      <dgm:t>
        <a:bodyPr/>
        <a:lstStyle/>
        <a:p>
          <a:endParaRPr lang="en-US"/>
        </a:p>
      </dgm:t>
    </dgm:pt>
    <dgm:pt modelId="{AE4C2067-4473-4AFD-A6D8-337A29102E56}">
      <dgm:prSet/>
      <dgm:spPr/>
      <dgm:t>
        <a:bodyPr/>
        <a:lstStyle/>
        <a:p>
          <a:r>
            <a:rPr lang="en-US" dirty="0"/>
            <a:t>Data mining and implementation of models ~ 1-2 weeks</a:t>
          </a:r>
        </a:p>
      </dgm:t>
    </dgm:pt>
    <dgm:pt modelId="{96D27CE5-5652-42CF-B10C-806801DB182E}" type="parTrans" cxnId="{43E9F9E9-AEDE-4DAC-B465-EB974EE08D3B}">
      <dgm:prSet/>
      <dgm:spPr/>
      <dgm:t>
        <a:bodyPr/>
        <a:lstStyle/>
        <a:p>
          <a:endParaRPr lang="en-US"/>
        </a:p>
      </dgm:t>
    </dgm:pt>
    <dgm:pt modelId="{23CF3CBA-F46F-4BEA-94A3-3E1C34A81191}" type="sibTrans" cxnId="{43E9F9E9-AEDE-4DAC-B465-EB974EE08D3B}">
      <dgm:prSet/>
      <dgm:spPr/>
      <dgm:t>
        <a:bodyPr/>
        <a:lstStyle/>
        <a:p>
          <a:endParaRPr lang="en-US"/>
        </a:p>
      </dgm:t>
    </dgm:pt>
    <dgm:pt modelId="{7B57D104-34CB-4B91-A4FF-0628DCD2DB7E}">
      <dgm:prSet/>
      <dgm:spPr/>
      <dgm:t>
        <a:bodyPr/>
        <a:lstStyle/>
        <a:p>
          <a:r>
            <a:rPr lang="en-US" dirty="0"/>
            <a:t>Formalization of report/presentation ~ 1 week</a:t>
          </a:r>
        </a:p>
      </dgm:t>
    </dgm:pt>
    <dgm:pt modelId="{AC58CAB5-F24E-42D6-9B2A-565C83629E88}" type="parTrans" cxnId="{46342E0B-E3A7-4991-93CE-7CE2A374C60F}">
      <dgm:prSet/>
      <dgm:spPr/>
      <dgm:t>
        <a:bodyPr/>
        <a:lstStyle/>
        <a:p>
          <a:endParaRPr lang="en-US"/>
        </a:p>
      </dgm:t>
    </dgm:pt>
    <dgm:pt modelId="{CC9F0F51-BF90-41BE-844D-1466B0743CDF}" type="sibTrans" cxnId="{46342E0B-E3A7-4991-93CE-7CE2A374C60F}">
      <dgm:prSet/>
      <dgm:spPr/>
      <dgm:t>
        <a:bodyPr/>
        <a:lstStyle/>
        <a:p>
          <a:endParaRPr lang="en-US"/>
        </a:p>
      </dgm:t>
    </dgm:pt>
    <dgm:pt modelId="{D2D2A982-DC9C-FB4F-AF7E-C940412E9D3D}" type="pres">
      <dgm:prSet presAssocID="{54DE4143-1380-4FF6-9742-63E7F8B0BDD9}" presName="vert0" presStyleCnt="0">
        <dgm:presLayoutVars>
          <dgm:dir/>
          <dgm:animOne val="branch"/>
          <dgm:animLvl val="lvl"/>
        </dgm:presLayoutVars>
      </dgm:prSet>
      <dgm:spPr/>
    </dgm:pt>
    <dgm:pt modelId="{356335E5-0753-8048-AFB6-63F1153DDF1F}" type="pres">
      <dgm:prSet presAssocID="{27DF59A5-B38E-4AC8-A6B8-2CC9EE529926}" presName="thickLine" presStyleLbl="alignNode1" presStyleIdx="0" presStyleCnt="3"/>
      <dgm:spPr/>
    </dgm:pt>
    <dgm:pt modelId="{510113C4-F502-B84A-9628-1D06E3CF5CD5}" type="pres">
      <dgm:prSet presAssocID="{27DF59A5-B38E-4AC8-A6B8-2CC9EE529926}" presName="horz1" presStyleCnt="0"/>
      <dgm:spPr/>
    </dgm:pt>
    <dgm:pt modelId="{1829A2B5-97BB-5944-BCB3-96D66CA88BBC}" type="pres">
      <dgm:prSet presAssocID="{27DF59A5-B38E-4AC8-A6B8-2CC9EE529926}" presName="tx1" presStyleLbl="revTx" presStyleIdx="0" presStyleCnt="3"/>
      <dgm:spPr/>
    </dgm:pt>
    <dgm:pt modelId="{ED8B1F05-4567-D74E-B695-8464BF347BE6}" type="pres">
      <dgm:prSet presAssocID="{27DF59A5-B38E-4AC8-A6B8-2CC9EE529926}" presName="vert1" presStyleCnt="0"/>
      <dgm:spPr/>
    </dgm:pt>
    <dgm:pt modelId="{7622BB20-660D-8240-AA63-0D19ECF4C79F}" type="pres">
      <dgm:prSet presAssocID="{AE4C2067-4473-4AFD-A6D8-337A29102E56}" presName="thickLine" presStyleLbl="alignNode1" presStyleIdx="1" presStyleCnt="3"/>
      <dgm:spPr/>
    </dgm:pt>
    <dgm:pt modelId="{C3717220-4B20-4C49-9E75-17283BB6D217}" type="pres">
      <dgm:prSet presAssocID="{AE4C2067-4473-4AFD-A6D8-337A29102E56}" presName="horz1" presStyleCnt="0"/>
      <dgm:spPr/>
    </dgm:pt>
    <dgm:pt modelId="{A8238695-2BF2-3A4F-AB02-8194AE3B4AC2}" type="pres">
      <dgm:prSet presAssocID="{AE4C2067-4473-4AFD-A6D8-337A29102E56}" presName="tx1" presStyleLbl="revTx" presStyleIdx="1" presStyleCnt="3"/>
      <dgm:spPr/>
    </dgm:pt>
    <dgm:pt modelId="{62E49378-CFC0-3940-9935-F2EE4821069E}" type="pres">
      <dgm:prSet presAssocID="{AE4C2067-4473-4AFD-A6D8-337A29102E56}" presName="vert1" presStyleCnt="0"/>
      <dgm:spPr/>
    </dgm:pt>
    <dgm:pt modelId="{6A1B3CBA-9646-FE40-85C0-303DCCF6C0B0}" type="pres">
      <dgm:prSet presAssocID="{7B57D104-34CB-4B91-A4FF-0628DCD2DB7E}" presName="thickLine" presStyleLbl="alignNode1" presStyleIdx="2" presStyleCnt="3"/>
      <dgm:spPr/>
    </dgm:pt>
    <dgm:pt modelId="{6E599413-6CD1-404E-9931-F0C015BC18E9}" type="pres">
      <dgm:prSet presAssocID="{7B57D104-34CB-4B91-A4FF-0628DCD2DB7E}" presName="horz1" presStyleCnt="0"/>
      <dgm:spPr/>
    </dgm:pt>
    <dgm:pt modelId="{808E9A56-1F8F-1140-9268-DF50D31717BB}" type="pres">
      <dgm:prSet presAssocID="{7B57D104-34CB-4B91-A4FF-0628DCD2DB7E}" presName="tx1" presStyleLbl="revTx" presStyleIdx="2" presStyleCnt="3"/>
      <dgm:spPr/>
    </dgm:pt>
    <dgm:pt modelId="{AC147E48-94D3-5545-9D85-685ABB1B48FA}" type="pres">
      <dgm:prSet presAssocID="{7B57D104-34CB-4B91-A4FF-0628DCD2DB7E}" presName="vert1" presStyleCnt="0"/>
      <dgm:spPr/>
    </dgm:pt>
  </dgm:ptLst>
  <dgm:cxnLst>
    <dgm:cxn modelId="{46342E0B-E3A7-4991-93CE-7CE2A374C60F}" srcId="{54DE4143-1380-4FF6-9742-63E7F8B0BDD9}" destId="{7B57D104-34CB-4B91-A4FF-0628DCD2DB7E}" srcOrd="2" destOrd="0" parTransId="{AC58CAB5-F24E-42D6-9B2A-565C83629E88}" sibTransId="{CC9F0F51-BF90-41BE-844D-1466B0743CDF}"/>
    <dgm:cxn modelId="{4E6DA64B-37F0-3648-9924-9A8D16DC0AF2}" type="presOf" srcId="{7B57D104-34CB-4B91-A4FF-0628DCD2DB7E}" destId="{808E9A56-1F8F-1140-9268-DF50D31717BB}" srcOrd="0" destOrd="0" presId="urn:microsoft.com/office/officeart/2008/layout/LinedList"/>
    <dgm:cxn modelId="{08762F9C-AB77-F541-AC70-B05B27A33D42}" type="presOf" srcId="{54DE4143-1380-4FF6-9742-63E7F8B0BDD9}" destId="{D2D2A982-DC9C-FB4F-AF7E-C940412E9D3D}" srcOrd="0" destOrd="0" presId="urn:microsoft.com/office/officeart/2008/layout/LinedList"/>
    <dgm:cxn modelId="{189E5AD7-2EF3-234F-95A3-0B0F6AD9DD82}" type="presOf" srcId="{AE4C2067-4473-4AFD-A6D8-337A29102E56}" destId="{A8238695-2BF2-3A4F-AB02-8194AE3B4AC2}" srcOrd="0" destOrd="0" presId="urn:microsoft.com/office/officeart/2008/layout/LinedList"/>
    <dgm:cxn modelId="{F1B67CDC-021F-474E-827A-F6D620172D83}" type="presOf" srcId="{27DF59A5-B38E-4AC8-A6B8-2CC9EE529926}" destId="{1829A2B5-97BB-5944-BCB3-96D66CA88BBC}" srcOrd="0" destOrd="0" presId="urn:microsoft.com/office/officeart/2008/layout/LinedList"/>
    <dgm:cxn modelId="{43E9F9E9-AEDE-4DAC-B465-EB974EE08D3B}" srcId="{54DE4143-1380-4FF6-9742-63E7F8B0BDD9}" destId="{AE4C2067-4473-4AFD-A6D8-337A29102E56}" srcOrd="1" destOrd="0" parTransId="{96D27CE5-5652-42CF-B10C-806801DB182E}" sibTransId="{23CF3CBA-F46F-4BEA-94A3-3E1C34A81191}"/>
    <dgm:cxn modelId="{F91354FE-184A-4324-A714-90F7C8A1895B}" srcId="{54DE4143-1380-4FF6-9742-63E7F8B0BDD9}" destId="{27DF59A5-B38E-4AC8-A6B8-2CC9EE529926}" srcOrd="0" destOrd="0" parTransId="{1A644DEC-72A7-4B83-8D31-9232AAEAFB2F}" sibTransId="{9E38637F-FBD0-47AD-8E7C-2C01F532FA21}"/>
    <dgm:cxn modelId="{B414853E-7D79-1846-ADE6-F62D84409CC1}" type="presParOf" srcId="{D2D2A982-DC9C-FB4F-AF7E-C940412E9D3D}" destId="{356335E5-0753-8048-AFB6-63F1153DDF1F}" srcOrd="0" destOrd="0" presId="urn:microsoft.com/office/officeart/2008/layout/LinedList"/>
    <dgm:cxn modelId="{5CAF7975-84A8-2544-B098-1AB23CC81565}" type="presParOf" srcId="{D2D2A982-DC9C-FB4F-AF7E-C940412E9D3D}" destId="{510113C4-F502-B84A-9628-1D06E3CF5CD5}" srcOrd="1" destOrd="0" presId="urn:microsoft.com/office/officeart/2008/layout/LinedList"/>
    <dgm:cxn modelId="{0F17128F-E9C6-B04D-BC3E-3540639B94AC}" type="presParOf" srcId="{510113C4-F502-B84A-9628-1D06E3CF5CD5}" destId="{1829A2B5-97BB-5944-BCB3-96D66CA88BBC}" srcOrd="0" destOrd="0" presId="urn:microsoft.com/office/officeart/2008/layout/LinedList"/>
    <dgm:cxn modelId="{2F464968-3D65-A14D-A363-7BE1D11CC184}" type="presParOf" srcId="{510113C4-F502-B84A-9628-1D06E3CF5CD5}" destId="{ED8B1F05-4567-D74E-B695-8464BF347BE6}" srcOrd="1" destOrd="0" presId="urn:microsoft.com/office/officeart/2008/layout/LinedList"/>
    <dgm:cxn modelId="{1C4A292E-73B7-B442-BAA6-415691ABDDAA}" type="presParOf" srcId="{D2D2A982-DC9C-FB4F-AF7E-C940412E9D3D}" destId="{7622BB20-660D-8240-AA63-0D19ECF4C79F}" srcOrd="2" destOrd="0" presId="urn:microsoft.com/office/officeart/2008/layout/LinedList"/>
    <dgm:cxn modelId="{B85D87FE-D51D-824F-9A4A-7EC6FC27B58B}" type="presParOf" srcId="{D2D2A982-DC9C-FB4F-AF7E-C940412E9D3D}" destId="{C3717220-4B20-4C49-9E75-17283BB6D217}" srcOrd="3" destOrd="0" presId="urn:microsoft.com/office/officeart/2008/layout/LinedList"/>
    <dgm:cxn modelId="{E4798AE2-BA02-524D-9C4A-281512D58D60}" type="presParOf" srcId="{C3717220-4B20-4C49-9E75-17283BB6D217}" destId="{A8238695-2BF2-3A4F-AB02-8194AE3B4AC2}" srcOrd="0" destOrd="0" presId="urn:microsoft.com/office/officeart/2008/layout/LinedList"/>
    <dgm:cxn modelId="{F036DC8B-848C-1D40-8AFA-FA447E8F7C83}" type="presParOf" srcId="{C3717220-4B20-4C49-9E75-17283BB6D217}" destId="{62E49378-CFC0-3940-9935-F2EE4821069E}" srcOrd="1" destOrd="0" presId="urn:microsoft.com/office/officeart/2008/layout/LinedList"/>
    <dgm:cxn modelId="{C44F1210-0EF6-E84B-AFAB-9DE3B1D6F945}" type="presParOf" srcId="{D2D2A982-DC9C-FB4F-AF7E-C940412E9D3D}" destId="{6A1B3CBA-9646-FE40-85C0-303DCCF6C0B0}" srcOrd="4" destOrd="0" presId="urn:microsoft.com/office/officeart/2008/layout/LinedList"/>
    <dgm:cxn modelId="{C63475C1-3270-6F48-AA9F-9CDB542AE218}" type="presParOf" srcId="{D2D2A982-DC9C-FB4F-AF7E-C940412E9D3D}" destId="{6E599413-6CD1-404E-9931-F0C015BC18E9}" srcOrd="5" destOrd="0" presId="urn:microsoft.com/office/officeart/2008/layout/LinedList"/>
    <dgm:cxn modelId="{3335F9CE-F9E6-B848-9CA8-4BD1DC333B54}" type="presParOf" srcId="{6E599413-6CD1-404E-9931-F0C015BC18E9}" destId="{808E9A56-1F8F-1140-9268-DF50D31717BB}" srcOrd="0" destOrd="0" presId="urn:microsoft.com/office/officeart/2008/layout/LinedList"/>
    <dgm:cxn modelId="{B15CE37F-8B92-0645-A596-568D306587F8}" type="presParOf" srcId="{6E599413-6CD1-404E-9931-F0C015BC18E9}" destId="{AC147E48-94D3-5545-9D85-685ABB1B48FA}"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1C015-6B4C-4C9C-ACA9-E76469219EAC}">
      <dsp:nvSpPr>
        <dsp:cNvPr id="0" name=""/>
        <dsp:cNvSpPr/>
      </dsp:nvSpPr>
      <dsp:spPr>
        <a:xfrm>
          <a:off x="576451" y="485733"/>
          <a:ext cx="1246770" cy="12467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4B461-9050-4F21-BF8B-25F9FA90E872}">
      <dsp:nvSpPr>
        <dsp:cNvPr id="0" name=""/>
        <dsp:cNvSpPr/>
      </dsp:nvSpPr>
      <dsp:spPr>
        <a:xfrm>
          <a:off x="842156" y="751438"/>
          <a:ext cx="715360" cy="7153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011AF6-8C68-4855-A07E-0472CF995F8A}">
      <dsp:nvSpPr>
        <dsp:cNvPr id="0" name=""/>
        <dsp:cNvSpPr/>
      </dsp:nvSpPr>
      <dsp:spPr>
        <a:xfrm>
          <a:off x="177893" y="2120842"/>
          <a:ext cx="2043886" cy="1116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Dataset was obtained from UCI Machine Learning repository.</a:t>
          </a:r>
        </a:p>
      </dsp:txBody>
      <dsp:txXfrm>
        <a:off x="177893" y="2120842"/>
        <a:ext cx="2043886" cy="1116650"/>
      </dsp:txXfrm>
    </dsp:sp>
    <dsp:sp modelId="{38C3075A-3F44-4CE1-917F-D1D2D1FAEDC8}">
      <dsp:nvSpPr>
        <dsp:cNvPr id="0" name=""/>
        <dsp:cNvSpPr/>
      </dsp:nvSpPr>
      <dsp:spPr>
        <a:xfrm>
          <a:off x="2978018" y="485733"/>
          <a:ext cx="1246770" cy="12467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83F06-44B3-48BB-856F-9CCC0B3489E7}">
      <dsp:nvSpPr>
        <dsp:cNvPr id="0" name=""/>
        <dsp:cNvSpPr/>
      </dsp:nvSpPr>
      <dsp:spPr>
        <a:xfrm>
          <a:off x="3243723" y="751438"/>
          <a:ext cx="715360" cy="7153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50F6C9-59B3-4B22-AD6F-379509D905AF}">
      <dsp:nvSpPr>
        <dsp:cNvPr id="0" name=""/>
        <dsp:cNvSpPr/>
      </dsp:nvSpPr>
      <dsp:spPr>
        <a:xfrm>
          <a:off x="2579460" y="2120842"/>
          <a:ext cx="2043886" cy="1116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Preprocessing and initial analysis was performed to identify any obvious patterns. </a:t>
          </a:r>
        </a:p>
      </dsp:txBody>
      <dsp:txXfrm>
        <a:off x="2579460" y="2120842"/>
        <a:ext cx="2043886" cy="1116650"/>
      </dsp:txXfrm>
    </dsp:sp>
    <dsp:sp modelId="{6DBF7E39-C7BD-4526-8068-48B44F87F13A}">
      <dsp:nvSpPr>
        <dsp:cNvPr id="0" name=""/>
        <dsp:cNvSpPr/>
      </dsp:nvSpPr>
      <dsp:spPr>
        <a:xfrm>
          <a:off x="5379585" y="485733"/>
          <a:ext cx="1246770" cy="12467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6F1B54-9787-4680-8763-1EEC427271BC}">
      <dsp:nvSpPr>
        <dsp:cNvPr id="0" name=""/>
        <dsp:cNvSpPr/>
      </dsp:nvSpPr>
      <dsp:spPr>
        <a:xfrm>
          <a:off x="5645290" y="751438"/>
          <a:ext cx="715360" cy="7153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4141D9-4CCC-480C-8714-ACED989E151C}">
      <dsp:nvSpPr>
        <dsp:cNvPr id="0" name=""/>
        <dsp:cNvSpPr/>
      </dsp:nvSpPr>
      <dsp:spPr>
        <a:xfrm>
          <a:off x="4981027" y="2120842"/>
          <a:ext cx="2043886" cy="1116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Decision Tree, Random Forrest, and Naïve Bayes classification models were implemented.</a:t>
          </a:r>
        </a:p>
      </dsp:txBody>
      <dsp:txXfrm>
        <a:off x="4981027" y="2120842"/>
        <a:ext cx="2043886" cy="1116650"/>
      </dsp:txXfrm>
    </dsp:sp>
    <dsp:sp modelId="{3238B485-5262-41A3-9844-740153F3380A}">
      <dsp:nvSpPr>
        <dsp:cNvPr id="0" name=""/>
        <dsp:cNvSpPr/>
      </dsp:nvSpPr>
      <dsp:spPr>
        <a:xfrm>
          <a:off x="7781152" y="485733"/>
          <a:ext cx="1246770" cy="124677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A8525F-7351-46EF-9BF3-96BF444D8A4B}">
      <dsp:nvSpPr>
        <dsp:cNvPr id="0" name=""/>
        <dsp:cNvSpPr/>
      </dsp:nvSpPr>
      <dsp:spPr>
        <a:xfrm>
          <a:off x="8046857" y="751438"/>
          <a:ext cx="715360" cy="7153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146BC1-0D44-4710-806C-00951D70A23B}">
      <dsp:nvSpPr>
        <dsp:cNvPr id="0" name=""/>
        <dsp:cNvSpPr/>
      </dsp:nvSpPr>
      <dsp:spPr>
        <a:xfrm>
          <a:off x="7382594" y="2120842"/>
          <a:ext cx="2043886" cy="1116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Models were evaluated against Test dataset for accuracy and efficiency.</a:t>
          </a:r>
        </a:p>
      </dsp:txBody>
      <dsp:txXfrm>
        <a:off x="7382594" y="2120842"/>
        <a:ext cx="2043886" cy="1116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F20FB-1349-DD47-AD14-B2653618C7EB}">
      <dsp:nvSpPr>
        <dsp:cNvPr id="0" name=""/>
        <dsp:cNvSpPr/>
      </dsp:nvSpPr>
      <dsp:spPr>
        <a:xfrm>
          <a:off x="1172" y="138496"/>
          <a:ext cx="4115155" cy="26131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ECC519C-392B-C641-A874-1D2F80E8B579}">
      <dsp:nvSpPr>
        <dsp:cNvPr id="0" name=""/>
        <dsp:cNvSpPr/>
      </dsp:nvSpPr>
      <dsp:spPr>
        <a:xfrm>
          <a:off x="458411" y="572873"/>
          <a:ext cx="4115155" cy="26131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Different methods were used to identify the most relevant attributes as it relates to the classification of “edible” or “poisonous.” (</a:t>
          </a:r>
          <a:r>
            <a:rPr lang="en-US" sz="2400" kern="1200" dirty="0">
              <a:solidFill>
                <a:schemeClr val="accent1"/>
              </a:solidFill>
            </a:rPr>
            <a:t>Wrapper, Filter, Correlation</a:t>
          </a:r>
          <a:r>
            <a:rPr lang="en-US" sz="2400" kern="1200" dirty="0"/>
            <a:t>) </a:t>
          </a:r>
        </a:p>
      </dsp:txBody>
      <dsp:txXfrm>
        <a:off x="534947" y="649409"/>
        <a:ext cx="3962083" cy="2460051"/>
      </dsp:txXfrm>
    </dsp:sp>
    <dsp:sp modelId="{83CE9681-14AE-6442-8CFA-0D539A68BC4A}">
      <dsp:nvSpPr>
        <dsp:cNvPr id="0" name=""/>
        <dsp:cNvSpPr/>
      </dsp:nvSpPr>
      <dsp:spPr>
        <a:xfrm>
          <a:off x="5030807" y="138496"/>
          <a:ext cx="4115155" cy="2613123"/>
        </a:xfrm>
        <a:prstGeom prst="roundRect">
          <a:avLst>
            <a:gd name="adj" fmla="val 10000"/>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CA3D30D-9FB4-8A44-8BB6-A3855B24461D}">
      <dsp:nvSpPr>
        <dsp:cNvPr id="0" name=""/>
        <dsp:cNvSpPr/>
      </dsp:nvSpPr>
      <dsp:spPr>
        <a:xfrm>
          <a:off x="5488046" y="572873"/>
          <a:ext cx="4115155" cy="261312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Multiple classifications methods were implemented and evaluated for predictive accuracy. Two groups identified the most efficient classification method as </a:t>
          </a:r>
          <a:r>
            <a:rPr lang="en-US" sz="2400" kern="1200" dirty="0">
              <a:solidFill>
                <a:schemeClr val="accent1"/>
              </a:solidFill>
            </a:rPr>
            <a:t>Decision Tree Induction</a:t>
          </a:r>
          <a:endParaRPr lang="en-US" sz="2400" kern="1200" dirty="0"/>
        </a:p>
      </dsp:txBody>
      <dsp:txXfrm>
        <a:off x="5564582" y="649409"/>
        <a:ext cx="3962083" cy="24600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8BE1B-C7CE-48B1-A30E-8CC89C5A3E17}">
      <dsp:nvSpPr>
        <dsp:cNvPr id="0" name=""/>
        <dsp:cNvSpPr/>
      </dsp:nvSpPr>
      <dsp:spPr>
        <a:xfrm>
          <a:off x="0" y="421"/>
          <a:ext cx="9603275" cy="985648"/>
        </a:xfrm>
        <a:prstGeom prst="roundRect">
          <a:avLst>
            <a:gd name="adj" fmla="val 10000"/>
          </a:avLst>
        </a:prstGeom>
        <a:solidFill>
          <a:srgbClr val="B71E42">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E64BBF81-E0C0-4E1E-8E1D-EA4C13AC2F19}">
      <dsp:nvSpPr>
        <dsp:cNvPr id="0" name=""/>
        <dsp:cNvSpPr/>
      </dsp:nvSpPr>
      <dsp:spPr>
        <a:xfrm>
          <a:off x="298158" y="222192"/>
          <a:ext cx="542106" cy="54210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01BEB9-6827-45B5-B5A8-1F2B5C5E2A05}">
      <dsp:nvSpPr>
        <dsp:cNvPr id="0" name=""/>
        <dsp:cNvSpPr/>
      </dsp:nvSpPr>
      <dsp:spPr>
        <a:xfrm>
          <a:off x="1138424" y="421"/>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1111250">
            <a:lnSpc>
              <a:spcPct val="100000"/>
            </a:lnSpc>
            <a:spcBef>
              <a:spcPct val="0"/>
            </a:spcBef>
            <a:spcAft>
              <a:spcPct val="35000"/>
            </a:spcAft>
            <a:buNone/>
          </a:pPr>
          <a:r>
            <a:rPr lang="en-US" sz="2500" kern="1200" dirty="0"/>
            <a:t>Attribute</a:t>
          </a:r>
          <a:r>
            <a:rPr lang="en-US" sz="2500" kern="1200" dirty="0">
              <a:solidFill>
                <a:schemeClr val="bg2"/>
              </a:solidFill>
            </a:rPr>
            <a:t> </a:t>
          </a:r>
          <a:r>
            <a:rPr lang="en-US" sz="2500" kern="1200" dirty="0">
              <a:solidFill>
                <a:schemeClr val="accent1"/>
              </a:solidFill>
            </a:rPr>
            <a:t>Veil-type</a:t>
          </a:r>
          <a:r>
            <a:rPr lang="en-US" sz="2500" kern="1200" dirty="0">
              <a:solidFill>
                <a:schemeClr val="bg2"/>
              </a:solidFill>
            </a:rPr>
            <a:t> </a:t>
          </a:r>
          <a:r>
            <a:rPr lang="en-US" sz="2500" kern="1200" dirty="0"/>
            <a:t>removed </a:t>
          </a:r>
        </a:p>
      </dsp:txBody>
      <dsp:txXfrm>
        <a:off x="1138424" y="421"/>
        <a:ext cx="8464850" cy="985648"/>
      </dsp:txXfrm>
    </dsp:sp>
    <dsp:sp modelId="{8B3B47D4-49D0-437D-9F98-BE354DE70D42}">
      <dsp:nvSpPr>
        <dsp:cNvPr id="0" name=""/>
        <dsp:cNvSpPr/>
      </dsp:nvSpPr>
      <dsp:spPr>
        <a:xfrm>
          <a:off x="0" y="1232482"/>
          <a:ext cx="9603275" cy="985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39D555-8A96-49B8-8502-778FF7894637}">
      <dsp:nvSpPr>
        <dsp:cNvPr id="0" name=""/>
        <dsp:cNvSpPr/>
      </dsp:nvSpPr>
      <dsp:spPr>
        <a:xfrm>
          <a:off x="298158" y="1454253"/>
          <a:ext cx="542106" cy="5421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D6093F-9118-4A0B-AA69-05975C5090CE}">
      <dsp:nvSpPr>
        <dsp:cNvPr id="0" name=""/>
        <dsp:cNvSpPr/>
      </dsp:nvSpPr>
      <dsp:spPr>
        <a:xfrm>
          <a:off x="1138424" y="1232482"/>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1111250">
            <a:lnSpc>
              <a:spcPct val="100000"/>
            </a:lnSpc>
            <a:spcBef>
              <a:spcPct val="0"/>
            </a:spcBef>
            <a:spcAft>
              <a:spcPct val="35000"/>
            </a:spcAft>
            <a:buNone/>
          </a:pPr>
          <a:r>
            <a:rPr lang="en-US" sz="2500" kern="1200" dirty="0"/>
            <a:t>Categorical data encoded into </a:t>
          </a:r>
          <a:r>
            <a:rPr lang="en-US" sz="2500" kern="1200" dirty="0">
              <a:solidFill>
                <a:schemeClr val="accent1"/>
              </a:solidFill>
            </a:rPr>
            <a:t>continuous numeric</a:t>
          </a:r>
          <a:r>
            <a:rPr lang="en-US" sz="2500" kern="1200" dirty="0"/>
            <a:t> values for use in </a:t>
          </a:r>
          <a:r>
            <a:rPr lang="en-US" sz="2500" kern="1200" dirty="0" err="1"/>
            <a:t>SciKit</a:t>
          </a:r>
          <a:r>
            <a:rPr lang="en-US" sz="2500" kern="1200" dirty="0"/>
            <a:t>-Learn </a:t>
          </a:r>
        </a:p>
      </dsp:txBody>
      <dsp:txXfrm>
        <a:off x="1138424" y="1232482"/>
        <a:ext cx="8464850" cy="985648"/>
      </dsp:txXfrm>
    </dsp:sp>
    <dsp:sp modelId="{647B4632-F494-4CBA-8428-76E95C41B5AF}">
      <dsp:nvSpPr>
        <dsp:cNvPr id="0" name=""/>
        <dsp:cNvSpPr/>
      </dsp:nvSpPr>
      <dsp:spPr>
        <a:xfrm>
          <a:off x="0" y="2464543"/>
          <a:ext cx="9603275" cy="9856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BE34ED-45DF-43C0-B15B-E83A445EAC4B}">
      <dsp:nvSpPr>
        <dsp:cNvPr id="0" name=""/>
        <dsp:cNvSpPr/>
      </dsp:nvSpPr>
      <dsp:spPr>
        <a:xfrm>
          <a:off x="298158" y="2686314"/>
          <a:ext cx="542106" cy="5421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734A5D-299B-49D6-B5AE-6ADE9EA90ADE}">
      <dsp:nvSpPr>
        <dsp:cNvPr id="0" name=""/>
        <dsp:cNvSpPr/>
      </dsp:nvSpPr>
      <dsp:spPr>
        <a:xfrm>
          <a:off x="1138424" y="2464543"/>
          <a:ext cx="8464850" cy="985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314" tIns="104314" rIns="104314" bIns="104314" numCol="1" spcCol="1270" anchor="ctr" anchorCtr="0">
          <a:noAutofit/>
        </a:bodyPr>
        <a:lstStyle/>
        <a:p>
          <a:pPr marL="0" lvl="0" indent="0" algn="l" defTabSz="1111250">
            <a:lnSpc>
              <a:spcPct val="100000"/>
            </a:lnSpc>
            <a:spcBef>
              <a:spcPct val="0"/>
            </a:spcBef>
            <a:spcAft>
              <a:spcPct val="35000"/>
            </a:spcAft>
            <a:buNone/>
          </a:pPr>
          <a:r>
            <a:rPr lang="en-US" sz="2500" kern="1200" dirty="0"/>
            <a:t>Dataset split into </a:t>
          </a:r>
          <a:r>
            <a:rPr lang="en-US" sz="2500" kern="1200" dirty="0">
              <a:solidFill>
                <a:schemeClr val="accent1"/>
              </a:solidFill>
            </a:rPr>
            <a:t>Training</a:t>
          </a:r>
          <a:r>
            <a:rPr lang="en-US" sz="2500" kern="1200" dirty="0"/>
            <a:t> and </a:t>
          </a:r>
          <a:r>
            <a:rPr lang="en-US" sz="2500" kern="1200" dirty="0">
              <a:solidFill>
                <a:schemeClr val="accent1"/>
              </a:solidFill>
            </a:rPr>
            <a:t>Test</a:t>
          </a:r>
          <a:r>
            <a:rPr lang="en-US" sz="2500" kern="1200" dirty="0"/>
            <a:t> subsets, in 80:20 proportion</a:t>
          </a:r>
        </a:p>
      </dsp:txBody>
      <dsp:txXfrm>
        <a:off x="1138424" y="2464543"/>
        <a:ext cx="8464850" cy="9856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1C966-85CF-BD42-AFC8-FBAE0FC9205B}">
      <dsp:nvSpPr>
        <dsp:cNvPr id="0" name=""/>
        <dsp:cNvSpPr/>
      </dsp:nvSpPr>
      <dsp:spPr>
        <a:xfrm>
          <a:off x="0" y="2167038"/>
          <a:ext cx="9604375" cy="1421811"/>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t>Future work</a:t>
          </a:r>
        </a:p>
      </dsp:txBody>
      <dsp:txXfrm>
        <a:off x="0" y="2167038"/>
        <a:ext cx="9604375" cy="767778"/>
      </dsp:txXfrm>
    </dsp:sp>
    <dsp:sp modelId="{ECD3735C-B0BC-704D-BE7A-96C58438352F}">
      <dsp:nvSpPr>
        <dsp:cNvPr id="0" name=""/>
        <dsp:cNvSpPr/>
      </dsp:nvSpPr>
      <dsp:spPr>
        <a:xfrm>
          <a:off x="0" y="2906380"/>
          <a:ext cx="4802187" cy="654033"/>
        </a:xfrm>
        <a:prstGeom prst="rect">
          <a:avLst/>
        </a:prstGeom>
        <a:solidFill>
          <a:schemeClr val="dk2">
            <a:alpha val="90000"/>
            <a:tint val="40000"/>
            <a:hueOff val="0"/>
            <a:satOff val="0"/>
            <a:lumOff val="0"/>
            <a:alphaOff val="0"/>
          </a:schemeClr>
        </a:solidFill>
        <a:ln w="127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en-US" sz="1900" kern="1200" dirty="0"/>
            <a:t>- Implement more efficient algorithm (less greedy)</a:t>
          </a:r>
        </a:p>
      </dsp:txBody>
      <dsp:txXfrm>
        <a:off x="0" y="2906380"/>
        <a:ext cx="4802187" cy="654033"/>
      </dsp:txXfrm>
    </dsp:sp>
    <dsp:sp modelId="{0A2FEBDC-7248-364A-82F2-C08EF75095AD}">
      <dsp:nvSpPr>
        <dsp:cNvPr id="0" name=""/>
        <dsp:cNvSpPr/>
      </dsp:nvSpPr>
      <dsp:spPr>
        <a:xfrm>
          <a:off x="4802187" y="2906380"/>
          <a:ext cx="4802187" cy="654033"/>
        </a:xfrm>
        <a:prstGeom prst="rect">
          <a:avLst/>
        </a:prstGeom>
        <a:solidFill>
          <a:schemeClr val="dk2">
            <a:alpha val="90000"/>
            <a:tint val="40000"/>
            <a:hueOff val="0"/>
            <a:satOff val="0"/>
            <a:lumOff val="0"/>
            <a:alphaOff val="0"/>
          </a:schemeClr>
        </a:solidFill>
        <a:ln w="12700" cap="flat" cmpd="sng" algn="ctr">
          <a:solidFill>
            <a:schemeClr val="bg1"/>
          </a:solidFill>
          <a:prstDash val="solid"/>
        </a:ln>
        <a:effectLst/>
      </dsp:spPr>
      <dsp:style>
        <a:lnRef idx="1">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baseline="0" dirty="0"/>
            <a:t>- Retrain model with new classification data as it becomes available (increase robustness)</a:t>
          </a:r>
          <a:endParaRPr lang="en-US" sz="1900" kern="1200" dirty="0"/>
        </a:p>
      </dsp:txBody>
      <dsp:txXfrm>
        <a:off x="4802187" y="2906380"/>
        <a:ext cx="4802187" cy="654033"/>
      </dsp:txXfrm>
    </dsp:sp>
    <dsp:sp modelId="{4F854115-B5E3-9242-8432-7019AF85C8EC}">
      <dsp:nvSpPr>
        <dsp:cNvPr id="0" name=""/>
        <dsp:cNvSpPr/>
      </dsp:nvSpPr>
      <dsp:spPr>
        <a:xfrm rot="10800000">
          <a:off x="0" y="1619"/>
          <a:ext cx="9604375" cy="2186746"/>
        </a:xfrm>
        <a:prstGeom prst="upArrowCallou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accent1">
                  <a:lumMod val="60000"/>
                  <a:lumOff val="40000"/>
                </a:schemeClr>
              </a:solidFill>
            </a:rPr>
            <a:t>Decision Tree Classifier </a:t>
          </a:r>
          <a:r>
            <a:rPr lang="en-US" sz="2700" kern="1200" dirty="0"/>
            <a:t>produced highest combined accuracy (</a:t>
          </a:r>
          <a:r>
            <a:rPr lang="en-US" sz="2700" kern="1200" dirty="0">
              <a:solidFill>
                <a:schemeClr val="accent1">
                  <a:lumMod val="60000"/>
                  <a:lumOff val="40000"/>
                </a:schemeClr>
              </a:solidFill>
            </a:rPr>
            <a:t>100%</a:t>
          </a:r>
          <a:r>
            <a:rPr lang="en-US" sz="2700" kern="1200" dirty="0">
              <a:solidFill>
                <a:schemeClr val="bg1"/>
              </a:solidFill>
            </a:rPr>
            <a:t>)</a:t>
          </a:r>
          <a:r>
            <a:rPr lang="en-US" sz="2700" kern="1200" dirty="0">
              <a:solidFill>
                <a:schemeClr val="accent1">
                  <a:lumMod val="60000"/>
                  <a:lumOff val="40000"/>
                </a:schemeClr>
              </a:solidFill>
            </a:rPr>
            <a:t> </a:t>
          </a:r>
          <a:r>
            <a:rPr lang="en-US" sz="2700" kern="1200" dirty="0"/>
            <a:t>and efficiency with key attribute identified as </a:t>
          </a:r>
          <a:r>
            <a:rPr lang="en-US" sz="2700" kern="1200" dirty="0">
              <a:solidFill>
                <a:schemeClr val="accent1">
                  <a:lumMod val="60000"/>
                  <a:lumOff val="40000"/>
                </a:schemeClr>
              </a:solidFill>
            </a:rPr>
            <a:t>gill-color</a:t>
          </a:r>
        </a:p>
      </dsp:txBody>
      <dsp:txXfrm rot="10800000">
        <a:off x="0" y="1619"/>
        <a:ext cx="9604375" cy="14208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335E5-0753-8048-AFB6-63F1153DDF1F}">
      <dsp:nvSpPr>
        <dsp:cNvPr id="0" name=""/>
        <dsp:cNvSpPr/>
      </dsp:nvSpPr>
      <dsp:spPr>
        <a:xfrm>
          <a:off x="0" y="2264"/>
          <a:ext cx="5913437" cy="0"/>
        </a:xfrm>
        <a:prstGeom prst="line">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1829A2B5-97BB-5944-BCB3-96D66CA88BBC}">
      <dsp:nvSpPr>
        <dsp:cNvPr id="0" name=""/>
        <dsp:cNvSpPr/>
      </dsp:nvSpPr>
      <dsp:spPr>
        <a:xfrm>
          <a:off x="0" y="2264"/>
          <a:ext cx="5913437" cy="1544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Project proposal report  ~ 1 week</a:t>
          </a:r>
        </a:p>
      </dsp:txBody>
      <dsp:txXfrm>
        <a:off x="0" y="2264"/>
        <a:ext cx="5913437" cy="1544186"/>
      </dsp:txXfrm>
    </dsp:sp>
    <dsp:sp modelId="{7622BB20-660D-8240-AA63-0D19ECF4C79F}">
      <dsp:nvSpPr>
        <dsp:cNvPr id="0" name=""/>
        <dsp:cNvSpPr/>
      </dsp:nvSpPr>
      <dsp:spPr>
        <a:xfrm>
          <a:off x="0" y="1546450"/>
          <a:ext cx="5913437" cy="0"/>
        </a:xfrm>
        <a:prstGeom prst="line">
          <a:avLst/>
        </a:prstGeom>
        <a:gradFill rotWithShape="0">
          <a:gsLst>
            <a:gs pos="0">
              <a:schemeClr val="accent2">
                <a:hueOff val="-1696488"/>
                <a:satOff val="5592"/>
                <a:lumOff val="5981"/>
                <a:alphaOff val="0"/>
                <a:tint val="98000"/>
                <a:satMod val="110000"/>
                <a:lumMod val="104000"/>
              </a:schemeClr>
            </a:gs>
            <a:gs pos="69000">
              <a:schemeClr val="accent2">
                <a:hueOff val="-1696488"/>
                <a:satOff val="5592"/>
                <a:lumOff val="5981"/>
                <a:alphaOff val="0"/>
                <a:shade val="88000"/>
                <a:satMod val="130000"/>
                <a:lumMod val="92000"/>
              </a:schemeClr>
            </a:gs>
            <a:gs pos="100000">
              <a:schemeClr val="accent2">
                <a:hueOff val="-1696488"/>
                <a:satOff val="5592"/>
                <a:lumOff val="5981"/>
                <a:alphaOff val="0"/>
                <a:shade val="78000"/>
                <a:satMod val="130000"/>
                <a:lumMod val="92000"/>
              </a:schemeClr>
            </a:gs>
          </a:gsLst>
          <a:lin ang="5400000" scaled="0"/>
        </a:gradFill>
        <a:ln w="9525" cap="flat" cmpd="sng" algn="ctr">
          <a:solidFill>
            <a:schemeClr val="accent2">
              <a:hueOff val="-1696488"/>
              <a:satOff val="5592"/>
              <a:lumOff val="5981"/>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A8238695-2BF2-3A4F-AB02-8194AE3B4AC2}">
      <dsp:nvSpPr>
        <dsp:cNvPr id="0" name=""/>
        <dsp:cNvSpPr/>
      </dsp:nvSpPr>
      <dsp:spPr>
        <a:xfrm>
          <a:off x="0" y="1546450"/>
          <a:ext cx="5913437" cy="1544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Data mining and implementation of models ~ 1-2 weeks</a:t>
          </a:r>
        </a:p>
      </dsp:txBody>
      <dsp:txXfrm>
        <a:off x="0" y="1546450"/>
        <a:ext cx="5913437" cy="1544186"/>
      </dsp:txXfrm>
    </dsp:sp>
    <dsp:sp modelId="{6A1B3CBA-9646-FE40-85C0-303DCCF6C0B0}">
      <dsp:nvSpPr>
        <dsp:cNvPr id="0" name=""/>
        <dsp:cNvSpPr/>
      </dsp:nvSpPr>
      <dsp:spPr>
        <a:xfrm>
          <a:off x="0" y="3090637"/>
          <a:ext cx="5913437" cy="0"/>
        </a:xfrm>
        <a:prstGeom prst="line">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w="9525" cap="flat" cmpd="sng" algn="ctr">
          <a:solidFill>
            <a:schemeClr val="accent2">
              <a:hueOff val="-3392975"/>
              <a:satOff val="11185"/>
              <a:lumOff val="11961"/>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08E9A56-1F8F-1140-9268-DF50D31717BB}">
      <dsp:nvSpPr>
        <dsp:cNvPr id="0" name=""/>
        <dsp:cNvSpPr/>
      </dsp:nvSpPr>
      <dsp:spPr>
        <a:xfrm>
          <a:off x="0" y="3090637"/>
          <a:ext cx="5913437" cy="1544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Formalization of report/presentation ~ 1 week</a:t>
          </a:r>
        </a:p>
      </dsp:txBody>
      <dsp:txXfrm>
        <a:off x="0" y="3090637"/>
        <a:ext cx="5913437" cy="154418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CA8B6-9327-6144-BAAF-7A5ED5267FA1}" type="datetimeFigureOut">
              <a:rPr lang="en-US" smtClean="0"/>
              <a:t>8/14/22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A32681-9079-164E-84B2-FF8C20D56330}" type="slidenum">
              <a:rPr lang="en-US" smtClean="0"/>
              <a:t>‹#›</a:t>
            </a:fld>
            <a:endParaRPr lang="en-US"/>
          </a:p>
        </p:txBody>
      </p:sp>
    </p:spTree>
    <p:extLst>
      <p:ext uri="{BB962C8B-B14F-4D97-AF65-F5344CB8AC3E}">
        <p14:creationId xmlns:p14="http://schemas.microsoft.com/office/powerpoint/2010/main" val="2574624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welcome to my data mining project as part of the Data Mining Project Course for the Master’s in Data Science program at University of Colorado, Boulder. My name is Andrea Cruz and my project is entitled “Edible or Poison? Mushroom Classification using Key Characteristics”</a:t>
            </a:r>
          </a:p>
        </p:txBody>
      </p:sp>
      <p:sp>
        <p:nvSpPr>
          <p:cNvPr id="4" name="Slide Number Placeholder 3"/>
          <p:cNvSpPr>
            <a:spLocks noGrp="1"/>
          </p:cNvSpPr>
          <p:nvPr>
            <p:ph type="sldNum" sz="quarter" idx="5"/>
          </p:nvPr>
        </p:nvSpPr>
        <p:spPr/>
        <p:txBody>
          <a:bodyPr/>
          <a:lstStyle/>
          <a:p>
            <a:fld id="{B7A32681-9079-164E-84B2-FF8C20D56330}" type="slidenum">
              <a:rPr lang="en-US" smtClean="0"/>
              <a:t>1</a:t>
            </a:fld>
            <a:endParaRPr lang="en-US"/>
          </a:p>
        </p:txBody>
      </p:sp>
    </p:spTree>
    <p:extLst>
      <p:ext uri="{BB962C8B-B14F-4D97-AF65-F5344CB8AC3E}">
        <p14:creationId xmlns:p14="http://schemas.microsoft.com/office/powerpoint/2010/main" val="140646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data understanding step of the data mining process several related projects were identified to evaluate different strategies and tools used for this problem. </a:t>
            </a:r>
          </a:p>
          <a:p>
            <a:endParaRPr lang="en-US" dirty="0"/>
          </a:p>
          <a:p>
            <a:r>
              <a:rPr lang="en-US" sz="1200" kern="1200" dirty="0">
                <a:solidFill>
                  <a:schemeClr val="tx1"/>
                </a:solidFill>
                <a:effectLst/>
                <a:latin typeface="+mn-lt"/>
                <a:ea typeface="+mn-ea"/>
                <a:cs typeface="+mn-cs"/>
              </a:rPr>
              <a:t>Vanitha et al</a:t>
            </a:r>
            <a:r>
              <a:rPr lang="en-US" dirty="0">
                <a:effectLst/>
              </a:rPr>
              <a:t> compared two different methods (Wrapper and Filter) to identify the most relevant attributes as it to the classification of “edible” or ”poisonous” mushrooms. Author Tank used attribute correlation analysis to do the same.</a:t>
            </a:r>
          </a:p>
          <a:p>
            <a:endParaRPr lang="en-US" dirty="0">
              <a:effectLst/>
            </a:endParaRPr>
          </a:p>
          <a:p>
            <a:r>
              <a:rPr lang="en-US" dirty="0">
                <a:effectLst/>
              </a:rPr>
              <a:t>Projects executed by both Tank and Foltz &amp; Dakshin implemented multiple classification models and evaluated for predictive accuracy. Two groups identified the most accurate method as Decision Tree Induction. </a:t>
            </a:r>
          </a:p>
          <a:p>
            <a:endParaRPr lang="en-US" dirty="0">
              <a:effectLst/>
            </a:endParaRPr>
          </a:p>
          <a:p>
            <a:r>
              <a:rPr lang="en-US" dirty="0">
                <a:effectLst/>
              </a:rPr>
              <a:t>This project aims to build on previous conclusions by utilizing comparative methods to evaluate the identification of the key attribute, accuracy, and efficiency of models implemented. </a:t>
            </a:r>
            <a:endParaRPr lang="en-US" dirty="0"/>
          </a:p>
        </p:txBody>
      </p:sp>
      <p:sp>
        <p:nvSpPr>
          <p:cNvPr id="4" name="Slide Number Placeholder 3"/>
          <p:cNvSpPr>
            <a:spLocks noGrp="1"/>
          </p:cNvSpPr>
          <p:nvPr>
            <p:ph type="sldNum" sz="quarter" idx="5"/>
          </p:nvPr>
        </p:nvSpPr>
        <p:spPr/>
        <p:txBody>
          <a:bodyPr/>
          <a:lstStyle/>
          <a:p>
            <a:fld id="{B7A32681-9079-164E-84B2-FF8C20D56330}" type="slidenum">
              <a:rPr lang="en-US" smtClean="0"/>
              <a:t>11</a:t>
            </a:fld>
            <a:endParaRPr lang="en-US"/>
          </a:p>
        </p:txBody>
      </p:sp>
    </p:spTree>
    <p:extLst>
      <p:ext uri="{BB962C8B-B14F-4D97-AF65-F5344CB8AC3E}">
        <p14:creationId xmlns:p14="http://schemas.microsoft.com/office/powerpoint/2010/main" val="718810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preprocessing step, standard data cleaning was performed with these results as the main takeaways.</a:t>
            </a:r>
          </a:p>
          <a:p>
            <a:pPr marL="228600" indent="-228600">
              <a:buAutoNum type="arabicPeriod"/>
            </a:pPr>
            <a:r>
              <a:rPr lang="en-US" dirty="0"/>
              <a:t>The Attribute of “Veil-type” was identified to have only 1 unique value and would not serve much use for classification purposes. Therefore, it was dropped from the dataset.</a:t>
            </a:r>
          </a:p>
          <a:p>
            <a:pPr marL="228600" indent="-228600">
              <a:buAutoNum type="arabicPeriod"/>
            </a:pPr>
            <a:r>
              <a:rPr lang="en-US" dirty="0"/>
              <a:t>Due to current limitations of the </a:t>
            </a:r>
            <a:r>
              <a:rPr lang="en-US" dirty="0" err="1"/>
              <a:t>SciKit</a:t>
            </a:r>
            <a:r>
              <a:rPr lang="en-US" dirty="0"/>
              <a:t>-Learn library, it is only able to support numeric data to implement model algorithms. Therefore, all attribute variables were encoded with the “</a:t>
            </a:r>
            <a:r>
              <a:rPr lang="en-US" dirty="0" err="1"/>
              <a:t>LablelEncoder</a:t>
            </a:r>
            <a:r>
              <a:rPr lang="en-US" dirty="0"/>
              <a:t>” function from categorical data into continuous numeric values. </a:t>
            </a:r>
          </a:p>
          <a:p>
            <a:pPr marL="228600" indent="-228600">
              <a:buAutoNum type="arabicPeriod"/>
            </a:pPr>
            <a:r>
              <a:rPr lang="en-US" dirty="0"/>
              <a:t>Lastly, the dataset was split into Training and Test subsets, in an 80:20 proportion, with the attribute “class” as the target attribute.</a:t>
            </a:r>
          </a:p>
        </p:txBody>
      </p:sp>
      <p:sp>
        <p:nvSpPr>
          <p:cNvPr id="4" name="Slide Number Placeholder 3"/>
          <p:cNvSpPr>
            <a:spLocks noGrp="1"/>
          </p:cNvSpPr>
          <p:nvPr>
            <p:ph type="sldNum" sz="quarter" idx="5"/>
          </p:nvPr>
        </p:nvSpPr>
        <p:spPr/>
        <p:txBody>
          <a:bodyPr/>
          <a:lstStyle/>
          <a:p>
            <a:fld id="{B7A32681-9079-164E-84B2-FF8C20D56330}" type="slidenum">
              <a:rPr lang="en-US" smtClean="0"/>
              <a:t>12</a:t>
            </a:fld>
            <a:endParaRPr lang="en-US"/>
          </a:p>
        </p:txBody>
      </p:sp>
    </p:spTree>
    <p:extLst>
      <p:ext uri="{BB962C8B-B14F-4D97-AF65-F5344CB8AC3E}">
        <p14:creationId xmlns:p14="http://schemas.microsoft.com/office/powerpoint/2010/main" val="3793268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encoding step of preprocessing, a </a:t>
            </a:r>
            <a:r>
              <a:rPr lang="en-US" dirty="0" err="1"/>
              <a:t>violinplot</a:t>
            </a:r>
            <a:r>
              <a:rPr lang="en-US" dirty="0"/>
              <a:t> was constructed to explore the attribute distribution in relation to the ”class” assignment.</a:t>
            </a:r>
          </a:p>
          <a:p>
            <a:endParaRPr lang="en-US" dirty="0"/>
          </a:p>
          <a:p>
            <a:r>
              <a:rPr lang="en-US" sz="1200" kern="1200" dirty="0">
                <a:solidFill>
                  <a:schemeClr val="tx1"/>
                </a:solidFill>
                <a:effectLst/>
                <a:latin typeface="+mn-lt"/>
                <a:ea typeface="+mn-ea"/>
                <a:cs typeface="+mn-cs"/>
              </a:rPr>
              <a:t>There was some distinct separation between “class” in attribute "gill-color" above or below a value of 3. We can also see some distinct clustering for each class in the attribute "odor" around 1-3 vs 4-6. This could be indicators that “gill-color” and “odor” may be stronger contributors to mushroom classification.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7A32681-9079-164E-84B2-FF8C20D56330}" type="slidenum">
              <a:rPr lang="en-US" smtClean="0"/>
              <a:t>13</a:t>
            </a:fld>
            <a:endParaRPr lang="en-US"/>
          </a:p>
        </p:txBody>
      </p:sp>
    </p:spTree>
    <p:extLst>
      <p:ext uri="{BB962C8B-B14F-4D97-AF65-F5344CB8AC3E}">
        <p14:creationId xmlns:p14="http://schemas.microsoft.com/office/powerpoint/2010/main" val="368488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models were implemented and tested, evaluation criteria was set up.</a:t>
            </a:r>
          </a:p>
          <a:p>
            <a:pPr marL="228600" indent="-228600">
              <a:buAutoNum type="arabicPeriod"/>
            </a:pPr>
            <a:r>
              <a:rPr lang="en-US" dirty="0"/>
              <a:t>To measure accuracy, the following equation was used and evaluated against a greater than/equal to 95%</a:t>
            </a:r>
          </a:p>
          <a:p>
            <a:pPr marL="228600" indent="-228600">
              <a:buAutoNum type="arabicPeriod"/>
            </a:pPr>
            <a:r>
              <a:rPr lang="en-US" dirty="0"/>
              <a:t>Efficiency was evaluated, comparatively by the time it took to train each model. The shortest time would be the most efficient.</a:t>
            </a:r>
          </a:p>
          <a:p>
            <a:pPr marL="228600" indent="-228600">
              <a:buAutoNum type="arabicPeriod"/>
            </a:pPr>
            <a:r>
              <a:rPr lang="en-US" dirty="0"/>
              <a:t>Lastly, in the context of practical meaning, false negatives were also reported. In this case, a false negative would be a mushroom that was identified as “edible” when it is actually “poisonous.” This is especially relevant, since the underlying goal of this project aims to maintain the safety of foragers most accurately, and a false negative represents the most unsafe scenario. </a:t>
            </a:r>
          </a:p>
        </p:txBody>
      </p:sp>
      <p:sp>
        <p:nvSpPr>
          <p:cNvPr id="4" name="Slide Number Placeholder 3"/>
          <p:cNvSpPr>
            <a:spLocks noGrp="1"/>
          </p:cNvSpPr>
          <p:nvPr>
            <p:ph type="sldNum" sz="quarter" idx="5"/>
          </p:nvPr>
        </p:nvSpPr>
        <p:spPr/>
        <p:txBody>
          <a:bodyPr/>
          <a:lstStyle/>
          <a:p>
            <a:fld id="{B7A32681-9079-164E-84B2-FF8C20D56330}" type="slidenum">
              <a:rPr lang="en-US" smtClean="0"/>
              <a:t>14</a:t>
            </a:fld>
            <a:endParaRPr lang="en-US"/>
          </a:p>
        </p:txBody>
      </p:sp>
    </p:spTree>
    <p:extLst>
      <p:ext uri="{BB962C8B-B14F-4D97-AF65-F5344CB8AC3E}">
        <p14:creationId xmlns:p14="http://schemas.microsoft.com/office/powerpoint/2010/main" val="1428009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evaluation of the Naïve Bayes model implemented. This model utilizes Bayes theorem to determine the probability that a mushroom is edible or poisonous given the different attribute assignments. One drawback about this model is that it assumes that all attributes are independent predictors. As with most real-world data, including this set, it is not always accurate to assume independence.</a:t>
            </a:r>
          </a:p>
          <a:p>
            <a:endParaRPr lang="en-US" dirty="0"/>
          </a:p>
          <a:p>
            <a:r>
              <a:rPr lang="en-US" dirty="0"/>
              <a:t>It has an accuracy rate of 90.65%, efficiency time of 0.7 s, and a false negative rate of 4.62%. This model had the lowest, and only failing, accuracy percentage despite being the fastest model to train. </a:t>
            </a:r>
          </a:p>
          <a:p>
            <a:endParaRPr lang="en-US" dirty="0"/>
          </a:p>
          <a:p>
            <a:r>
              <a:rPr lang="en-US" sz="1200" kern="1200" dirty="0">
                <a:solidFill>
                  <a:schemeClr val="tx1"/>
                </a:solidFill>
                <a:effectLst/>
                <a:latin typeface="+mn-lt"/>
                <a:ea typeface="+mn-ea"/>
                <a:cs typeface="+mn-cs"/>
              </a:rPr>
              <a:t>Additionally, the specific type (Gaussian) of Naïve Bayes used is for data with continuous values. Although encoding of the attribute values made data continuous, the actual attribute values represent discrete values, which could have additionally contributed to the low comparative accuracy rate.</a:t>
            </a:r>
            <a:endParaRPr lang="en-US" dirty="0"/>
          </a:p>
        </p:txBody>
      </p:sp>
      <p:sp>
        <p:nvSpPr>
          <p:cNvPr id="4" name="Slide Number Placeholder 3"/>
          <p:cNvSpPr>
            <a:spLocks noGrp="1"/>
          </p:cNvSpPr>
          <p:nvPr>
            <p:ph type="sldNum" sz="quarter" idx="5"/>
          </p:nvPr>
        </p:nvSpPr>
        <p:spPr/>
        <p:txBody>
          <a:bodyPr/>
          <a:lstStyle/>
          <a:p>
            <a:fld id="{B7A32681-9079-164E-84B2-FF8C20D56330}" type="slidenum">
              <a:rPr lang="en-US" smtClean="0"/>
              <a:t>15</a:t>
            </a:fld>
            <a:endParaRPr lang="en-US"/>
          </a:p>
        </p:txBody>
      </p:sp>
    </p:spTree>
    <p:extLst>
      <p:ext uri="{BB962C8B-B14F-4D97-AF65-F5344CB8AC3E}">
        <p14:creationId xmlns:p14="http://schemas.microsoft.com/office/powerpoint/2010/main" val="3385390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model had an accuracy rating below the acceptance criteria, a confusion matrix was constructed explore the breakdown of predictive performance. We see that the false negative rate is at 4.62%, which is not ideal considering the severity of making this error compared to a false positive error. </a:t>
            </a:r>
          </a:p>
          <a:p>
            <a:endParaRPr lang="en-US" dirty="0"/>
          </a:p>
          <a:p>
            <a:r>
              <a:rPr lang="en-US" dirty="0"/>
              <a:t>As a reminder a false positivity error would be the model predicting a mushroom as </a:t>
            </a:r>
            <a:r>
              <a:rPr lang="en-US" dirty="0" err="1"/>
              <a:t>posionous</a:t>
            </a:r>
            <a:r>
              <a:rPr lang="en-US" dirty="0"/>
              <a:t> when it is actually edible. With this high of a false negativity rate, and it's safety impact, I ruled  out the Naive Bayes Classification in favor of other models. </a:t>
            </a:r>
          </a:p>
        </p:txBody>
      </p:sp>
      <p:sp>
        <p:nvSpPr>
          <p:cNvPr id="4" name="Slide Number Placeholder 3"/>
          <p:cNvSpPr>
            <a:spLocks noGrp="1"/>
          </p:cNvSpPr>
          <p:nvPr>
            <p:ph type="sldNum" sz="quarter" idx="5"/>
          </p:nvPr>
        </p:nvSpPr>
        <p:spPr/>
        <p:txBody>
          <a:bodyPr/>
          <a:lstStyle/>
          <a:p>
            <a:fld id="{B7A32681-9079-164E-84B2-FF8C20D56330}" type="slidenum">
              <a:rPr lang="en-US" smtClean="0"/>
              <a:t>16</a:t>
            </a:fld>
            <a:endParaRPr lang="en-US"/>
          </a:p>
        </p:txBody>
      </p:sp>
    </p:spTree>
    <p:extLst>
      <p:ext uri="{BB962C8B-B14F-4D97-AF65-F5344CB8AC3E}">
        <p14:creationId xmlns:p14="http://schemas.microsoft.com/office/powerpoint/2010/main" val="3997993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evaluated the Decision Tree Classifier. This model utilizes a greedy divide and conquer algorithm to build out splitting tree nodes in efforts to form homogenous subsets. The criterion by which the algorithm makes the decision to split nodes was chosen as Gini Impurity. </a:t>
            </a:r>
            <a:r>
              <a:rPr lang="en-US" sz="1200" kern="1200" dirty="0">
                <a:solidFill>
                  <a:schemeClr val="tx1"/>
                </a:solidFill>
                <a:effectLst/>
                <a:latin typeface="+mn-lt"/>
                <a:ea typeface="+mn-ea"/>
                <a:cs typeface="+mn-cs"/>
              </a:rPr>
              <a:t>The impurity value is calculated as a probability that a given data is misclassified (i.e. a lower value is more desirable). </a:t>
            </a:r>
            <a:endParaRPr lang="en-US" dirty="0"/>
          </a:p>
          <a:p>
            <a:endParaRPr lang="en-US" dirty="0"/>
          </a:p>
          <a:p>
            <a:r>
              <a:rPr lang="en-US" dirty="0"/>
              <a:t>It has an accuracy rate of 100%, efficiency time of 2.1 s, and a false negative rate of 0%. Additionally, the most important attribute identified for classification was ”gill-color.” This model had ideal accuracy, mid-level efficiency timing, and an ideal false negative rate.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 of the general drawbacks to using this model were adjusted for to improve robustness. This includes its propensity to overfitting, which was taken care of by splitting up the dataset, and </a:t>
            </a:r>
            <a:r>
              <a:rPr lang="en-US" sz="1200" kern="1200" dirty="0" err="1">
                <a:solidFill>
                  <a:schemeClr val="tx1"/>
                </a:solidFill>
                <a:effectLst/>
                <a:latin typeface="+mn-lt"/>
                <a:ea typeface="+mn-ea"/>
                <a:cs typeface="+mn-cs"/>
              </a:rPr>
              <a:t>SciKit-learn’s</a:t>
            </a:r>
            <a:r>
              <a:rPr lang="en-US" sz="1200" kern="1200" dirty="0">
                <a:solidFill>
                  <a:schemeClr val="tx1"/>
                </a:solidFill>
                <a:effectLst/>
                <a:latin typeface="+mn-lt"/>
                <a:ea typeface="+mn-ea"/>
                <a:cs typeface="+mn-cs"/>
              </a:rPr>
              <a:t> limitations</a:t>
            </a:r>
            <a:br>
              <a:rPr lang="en-US" dirty="0">
                <a:effectLst/>
              </a:rPr>
            </a:br>
            <a:r>
              <a:rPr lang="en-US" sz="1200" kern="1200" dirty="0">
                <a:solidFill>
                  <a:schemeClr val="tx1"/>
                </a:solidFill>
                <a:effectLst/>
                <a:latin typeface="+mn-lt"/>
                <a:ea typeface="+mn-ea"/>
                <a:cs typeface="+mn-cs"/>
              </a:rPr>
              <a:t>of being unable to support categorical variables, which were subsequently encoded.</a:t>
            </a:r>
            <a:endParaRPr lang="en-US" dirty="0"/>
          </a:p>
        </p:txBody>
      </p:sp>
      <p:sp>
        <p:nvSpPr>
          <p:cNvPr id="4" name="Slide Number Placeholder 3"/>
          <p:cNvSpPr>
            <a:spLocks noGrp="1"/>
          </p:cNvSpPr>
          <p:nvPr>
            <p:ph type="sldNum" sz="quarter" idx="5"/>
          </p:nvPr>
        </p:nvSpPr>
        <p:spPr/>
        <p:txBody>
          <a:bodyPr/>
          <a:lstStyle/>
          <a:p>
            <a:fld id="{B7A32681-9079-164E-84B2-FF8C20D56330}" type="slidenum">
              <a:rPr lang="en-US" smtClean="0"/>
              <a:t>17</a:t>
            </a:fld>
            <a:endParaRPr lang="en-US"/>
          </a:p>
        </p:txBody>
      </p:sp>
    </p:spTree>
    <p:extLst>
      <p:ext uri="{BB962C8B-B14F-4D97-AF65-F5344CB8AC3E}">
        <p14:creationId xmlns:p14="http://schemas.microsoft.com/office/powerpoint/2010/main" val="423681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output of the decision tree constructed for the classification of mushrooms, as you can see all the attributes are distributed throughout the nodes, with the heavier weighted attributes higher on the tree….</a:t>
            </a:r>
          </a:p>
        </p:txBody>
      </p:sp>
      <p:sp>
        <p:nvSpPr>
          <p:cNvPr id="4" name="Slide Number Placeholder 3"/>
          <p:cNvSpPr>
            <a:spLocks noGrp="1"/>
          </p:cNvSpPr>
          <p:nvPr>
            <p:ph type="sldNum" sz="quarter" idx="5"/>
          </p:nvPr>
        </p:nvSpPr>
        <p:spPr/>
        <p:txBody>
          <a:bodyPr/>
          <a:lstStyle/>
          <a:p>
            <a:fld id="{B7A32681-9079-164E-84B2-FF8C20D56330}" type="slidenum">
              <a:rPr lang="en-US" smtClean="0"/>
              <a:t>18</a:t>
            </a:fld>
            <a:endParaRPr lang="en-US"/>
          </a:p>
        </p:txBody>
      </p:sp>
    </p:spTree>
    <p:extLst>
      <p:ext uri="{BB962C8B-B14F-4D97-AF65-F5344CB8AC3E}">
        <p14:creationId xmlns:p14="http://schemas.microsoft.com/office/powerpoint/2010/main" val="3059593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strongest attribute contributing to classification can be found at the root node, which in this case is “gill-color”.</a:t>
            </a:r>
          </a:p>
          <a:p>
            <a:endParaRPr lang="en-US" dirty="0"/>
          </a:p>
          <a:p>
            <a:r>
              <a:rPr lang="en-US" dirty="0"/>
              <a:t>And the splitting of the root node about the value 3.5 is </a:t>
            </a:r>
            <a:r>
              <a:rPr lang="en-US" dirty="0" err="1"/>
              <a:t>fairl</a:t>
            </a:r>
            <a:r>
              <a:rPr lang="en-US" dirty="0"/>
              <a:t> consistent with distinct separation in distribution of this attribute, as shown in the previous violin plot.</a:t>
            </a:r>
          </a:p>
        </p:txBody>
      </p:sp>
      <p:sp>
        <p:nvSpPr>
          <p:cNvPr id="4" name="Slide Number Placeholder 3"/>
          <p:cNvSpPr>
            <a:spLocks noGrp="1"/>
          </p:cNvSpPr>
          <p:nvPr>
            <p:ph type="sldNum" sz="quarter" idx="5"/>
          </p:nvPr>
        </p:nvSpPr>
        <p:spPr/>
        <p:txBody>
          <a:bodyPr/>
          <a:lstStyle/>
          <a:p>
            <a:fld id="{B7A32681-9079-164E-84B2-FF8C20D56330}" type="slidenum">
              <a:rPr lang="en-US" smtClean="0"/>
              <a:t>19</a:t>
            </a:fld>
            <a:endParaRPr lang="en-US"/>
          </a:p>
        </p:txBody>
      </p:sp>
    </p:spTree>
    <p:extLst>
      <p:ext uri="{BB962C8B-B14F-4D97-AF65-F5344CB8AC3E}">
        <p14:creationId xmlns:p14="http://schemas.microsoft.com/office/powerpoint/2010/main" val="3695066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a Random Forrest Classifier was evaluated. This model combines many different decision trees to account for inherent randomness that is often observed in real-world data. The </a:t>
            </a:r>
            <a:r>
              <a:rPr lang="en-US" dirty="0" err="1"/>
              <a:t>algorithim</a:t>
            </a:r>
            <a:r>
              <a:rPr lang="en-US" dirty="0"/>
              <a:t> to implement the different decision trees remained the same from the previous model </a:t>
            </a:r>
            <a:r>
              <a:rPr lang="en-US" dirty="0" err="1"/>
              <a:t>implmented</a:t>
            </a:r>
            <a:r>
              <a:rPr lang="en-US" dirty="0"/>
              <a:t>, therefore Gini Impurity was maintained. </a:t>
            </a:r>
            <a:r>
              <a:rPr lang="en-US" sz="1200" kern="1200" dirty="0">
                <a:solidFill>
                  <a:schemeClr val="tx1"/>
                </a:solidFill>
                <a:effectLst/>
                <a:latin typeface="+mn-lt"/>
                <a:ea typeface="+mn-ea"/>
                <a:cs typeface="+mn-cs"/>
              </a:rPr>
              <a:t>This model was implemented to explore if overfitting could further be avoided through the addition of randomness and averaged combination of multiple different decision trees</a:t>
            </a:r>
            <a:r>
              <a:rPr lang="en-US" dirty="0">
                <a:effectLst/>
              </a:rPr>
              <a:t> </a:t>
            </a:r>
            <a:endParaRPr lang="en-US" dirty="0"/>
          </a:p>
          <a:p>
            <a:endParaRPr lang="en-US" dirty="0"/>
          </a:p>
          <a:p>
            <a:r>
              <a:rPr lang="en-US" dirty="0"/>
              <a:t>It has an accuracy rate of 100%, efficiency time of 4.9 s, and a false negative rate of 0%.” This model had similar ideal accuracy and false negativity rate but took the longest time to train.</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7A32681-9079-164E-84B2-FF8C20D56330}" type="slidenum">
              <a:rPr lang="en-US" smtClean="0"/>
              <a:t>20</a:t>
            </a:fld>
            <a:endParaRPr lang="en-US"/>
          </a:p>
        </p:txBody>
      </p:sp>
    </p:spTree>
    <p:extLst>
      <p:ext uri="{BB962C8B-B14F-4D97-AF65-F5344CB8AC3E}">
        <p14:creationId xmlns:p14="http://schemas.microsoft.com/office/powerpoint/2010/main" val="3021282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background regarding this project, mushrooms are a widely popular type of fungi that most people are familiar with seeing in local grocery stores or even as a delicious topping on their favorite pizza. In recent years, with the effects of the pandemic and the need for distanced activities, there has been a shift in interest towards outdoor activities. Ever growing in popularity, especially, is the foraging of edible mushrooms. Unfortunately, high stakes accompany this type of foraging as a deadly poisonous mushroom can be one minor characteristic from being mistaken as an edible species. It is imperative to have a reliable classification system for foragers to utilize in the excursion to keep themselves safe.</a:t>
            </a:r>
          </a:p>
        </p:txBody>
      </p:sp>
      <p:sp>
        <p:nvSpPr>
          <p:cNvPr id="4" name="Slide Number Placeholder 3"/>
          <p:cNvSpPr>
            <a:spLocks noGrp="1"/>
          </p:cNvSpPr>
          <p:nvPr>
            <p:ph type="sldNum" sz="quarter" idx="5"/>
          </p:nvPr>
        </p:nvSpPr>
        <p:spPr/>
        <p:txBody>
          <a:bodyPr/>
          <a:lstStyle/>
          <a:p>
            <a:fld id="{B7A32681-9079-164E-84B2-FF8C20D56330}" type="slidenum">
              <a:rPr lang="en-US" smtClean="0"/>
              <a:t>2</a:t>
            </a:fld>
            <a:endParaRPr lang="en-US"/>
          </a:p>
        </p:txBody>
      </p:sp>
    </p:spTree>
    <p:extLst>
      <p:ext uri="{BB962C8B-B14F-4D97-AF65-F5344CB8AC3E}">
        <p14:creationId xmlns:p14="http://schemas.microsoft.com/office/powerpoint/2010/main" val="2857808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most important attribute was assigned to root node of each decision tree, therefore a breakdown of root node attribute distribution was explored. This yielded consistent results with previous observations, “gill-color” was the top count, followed closely by “odor.”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provided additional confidence in the construction of the singular Decision Tree Classifier model previously.  It’s high accuracy results in combination with confidence gained from real-world simulated randomness put the Random Forest Classifier as a contender for the best fit model. However, with the addition of that confidence, some efficiency was sacrificed since training this model took twice as long than the Decision Tree Classifier. In terms of practical application, a faster model (with the same accuracy) is likely going to be more appealing for the end user.</a:t>
            </a:r>
          </a:p>
          <a:p>
            <a:endParaRPr lang="en-US" dirty="0"/>
          </a:p>
        </p:txBody>
      </p:sp>
      <p:sp>
        <p:nvSpPr>
          <p:cNvPr id="4" name="Slide Number Placeholder 3"/>
          <p:cNvSpPr>
            <a:spLocks noGrp="1"/>
          </p:cNvSpPr>
          <p:nvPr>
            <p:ph type="sldNum" sz="quarter" idx="5"/>
          </p:nvPr>
        </p:nvSpPr>
        <p:spPr/>
        <p:txBody>
          <a:bodyPr/>
          <a:lstStyle/>
          <a:p>
            <a:fld id="{B7A32681-9079-164E-84B2-FF8C20D56330}" type="slidenum">
              <a:rPr lang="en-US" smtClean="0"/>
              <a:t>21</a:t>
            </a:fld>
            <a:endParaRPr lang="en-US"/>
          </a:p>
        </p:txBody>
      </p:sp>
    </p:spTree>
    <p:extLst>
      <p:ext uri="{BB962C8B-B14F-4D97-AF65-F5344CB8AC3E}">
        <p14:creationId xmlns:p14="http://schemas.microsoft.com/office/powerpoint/2010/main" val="1136245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the Decision Tree Classifier was identified as the best fit model for the classification of Mushrooms with an accuracy level of 100% and the key attribute identified as gill-color.</a:t>
            </a:r>
          </a:p>
          <a:p>
            <a:endParaRPr lang="en-US" dirty="0"/>
          </a:p>
          <a:p>
            <a:r>
              <a:rPr lang="en-US" dirty="0"/>
              <a:t>Some future work that can be explored further include:</a:t>
            </a:r>
          </a:p>
          <a:p>
            <a:pPr marL="228600" indent="-228600">
              <a:buAutoNum type="arabicPeriod"/>
            </a:pPr>
            <a:r>
              <a:rPr lang="en-US" dirty="0"/>
              <a:t>Implementing a more efficient algorithm that is less greedy and therefore takes less time to train and subsequently,</a:t>
            </a:r>
          </a:p>
          <a:p>
            <a:pPr marL="228600" indent="-228600">
              <a:buAutoNum type="arabicPeriod"/>
            </a:pPr>
            <a:r>
              <a:rPr lang="en-US" dirty="0"/>
              <a:t>Continue to retain the model with new classification data as it becomes available to increase robustness of the model</a:t>
            </a:r>
          </a:p>
        </p:txBody>
      </p:sp>
      <p:sp>
        <p:nvSpPr>
          <p:cNvPr id="4" name="Slide Number Placeholder 3"/>
          <p:cNvSpPr>
            <a:spLocks noGrp="1"/>
          </p:cNvSpPr>
          <p:nvPr>
            <p:ph type="sldNum" sz="quarter" idx="5"/>
          </p:nvPr>
        </p:nvSpPr>
        <p:spPr/>
        <p:txBody>
          <a:bodyPr/>
          <a:lstStyle/>
          <a:p>
            <a:fld id="{B7A32681-9079-164E-84B2-FF8C20D56330}" type="slidenum">
              <a:rPr lang="en-US" smtClean="0"/>
              <a:t>22</a:t>
            </a:fld>
            <a:endParaRPr lang="en-US"/>
          </a:p>
        </p:txBody>
      </p:sp>
    </p:spTree>
    <p:extLst>
      <p:ext uri="{BB962C8B-B14F-4D97-AF65-F5344CB8AC3E}">
        <p14:creationId xmlns:p14="http://schemas.microsoft.com/office/powerpoint/2010/main" val="2494550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project timeline was broken down as follows over the course of 4 weeks:</a:t>
            </a:r>
          </a:p>
          <a:p>
            <a:pPr marL="228600" indent="-228600">
              <a:buAutoNum type="arabicPeriod"/>
            </a:pPr>
            <a:r>
              <a:rPr lang="en-US" dirty="0"/>
              <a:t>1 week was dedicated to writing the bulk of the project proposal</a:t>
            </a:r>
          </a:p>
          <a:p>
            <a:pPr marL="228600" indent="-228600">
              <a:buAutoNum type="arabicPeriod"/>
            </a:pPr>
            <a:r>
              <a:rPr lang="en-US" dirty="0"/>
              <a:t>1-2 weeks was used to perform data mining and implementation of the models</a:t>
            </a:r>
          </a:p>
          <a:p>
            <a:pPr marL="228600" indent="-228600">
              <a:buAutoNum type="arabicPeriod"/>
            </a:pPr>
            <a:r>
              <a:rPr lang="en-US" dirty="0"/>
              <a:t>And the final week was spent formalizing the report and presentation</a:t>
            </a:r>
          </a:p>
        </p:txBody>
      </p:sp>
      <p:sp>
        <p:nvSpPr>
          <p:cNvPr id="4" name="Slide Number Placeholder 3"/>
          <p:cNvSpPr>
            <a:spLocks noGrp="1"/>
          </p:cNvSpPr>
          <p:nvPr>
            <p:ph type="sldNum" sz="quarter" idx="5"/>
          </p:nvPr>
        </p:nvSpPr>
        <p:spPr/>
        <p:txBody>
          <a:bodyPr/>
          <a:lstStyle/>
          <a:p>
            <a:fld id="{B7A32681-9079-164E-84B2-FF8C20D56330}" type="slidenum">
              <a:rPr lang="en-US" smtClean="0"/>
              <a:t>23</a:t>
            </a:fld>
            <a:endParaRPr lang="en-US"/>
          </a:p>
        </p:txBody>
      </p:sp>
    </p:spTree>
    <p:extLst>
      <p:ext uri="{BB962C8B-B14F-4D97-AF65-F5344CB8AC3E}">
        <p14:creationId xmlns:p14="http://schemas.microsoft.com/office/powerpoint/2010/main" val="4020708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that wraps up my presentation of the classification of mushrooms. I learned a lot about the data mining process and am grateful for this opportunity to utilize the knowledge that was gained throughout this specialization. I hope you enjoyed this presentation and thank you for watching!</a:t>
            </a:r>
          </a:p>
        </p:txBody>
      </p:sp>
      <p:sp>
        <p:nvSpPr>
          <p:cNvPr id="4" name="Slide Number Placeholder 3"/>
          <p:cNvSpPr>
            <a:spLocks noGrp="1"/>
          </p:cNvSpPr>
          <p:nvPr>
            <p:ph type="sldNum" sz="quarter" idx="5"/>
          </p:nvPr>
        </p:nvSpPr>
        <p:spPr/>
        <p:txBody>
          <a:bodyPr/>
          <a:lstStyle/>
          <a:p>
            <a:fld id="{B7A32681-9079-164E-84B2-FF8C20D56330}" type="slidenum">
              <a:rPr lang="en-US" smtClean="0"/>
              <a:t>24</a:t>
            </a:fld>
            <a:endParaRPr lang="en-US"/>
          </a:p>
        </p:txBody>
      </p:sp>
    </p:spTree>
    <p:extLst>
      <p:ext uri="{BB962C8B-B14F-4D97-AF65-F5344CB8AC3E}">
        <p14:creationId xmlns:p14="http://schemas.microsoft.com/office/powerpoint/2010/main" val="3623658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additional background knowledge regarding the anatomy of mushrooms will greatly supplement the understanding of this project due to the structure of the dataset acquired. All attribute columns of the dataset are categorical assignments based on the anatomical parts listed in this diagram. </a:t>
            </a:r>
          </a:p>
          <a:p>
            <a:endParaRPr lang="en-US" dirty="0"/>
          </a:p>
          <a:p>
            <a:r>
              <a:rPr lang="en-US" dirty="0"/>
              <a:t>Mushrooms are the fruiting bodies of an underground networking organism called mycelium. From the ground up, the most visible parts of the mushroom, and subsequently the attributes that are used for identification…</a:t>
            </a:r>
          </a:p>
        </p:txBody>
      </p:sp>
      <p:sp>
        <p:nvSpPr>
          <p:cNvPr id="4" name="Slide Number Placeholder 3"/>
          <p:cNvSpPr>
            <a:spLocks noGrp="1"/>
          </p:cNvSpPr>
          <p:nvPr>
            <p:ph type="sldNum" sz="quarter" idx="5"/>
          </p:nvPr>
        </p:nvSpPr>
        <p:spPr/>
        <p:txBody>
          <a:bodyPr/>
          <a:lstStyle/>
          <a:p>
            <a:fld id="{B7A32681-9079-164E-84B2-FF8C20D56330}" type="slidenum">
              <a:rPr lang="en-US" smtClean="0"/>
              <a:t>4</a:t>
            </a:fld>
            <a:endParaRPr lang="en-US"/>
          </a:p>
        </p:txBody>
      </p:sp>
    </p:spTree>
    <p:extLst>
      <p:ext uri="{BB962C8B-B14F-4D97-AF65-F5344CB8AC3E}">
        <p14:creationId xmlns:p14="http://schemas.microsoft.com/office/powerpoint/2010/main" val="4261849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the “stem”…</a:t>
            </a:r>
          </a:p>
        </p:txBody>
      </p:sp>
      <p:sp>
        <p:nvSpPr>
          <p:cNvPr id="4" name="Slide Number Placeholder 3"/>
          <p:cNvSpPr>
            <a:spLocks noGrp="1"/>
          </p:cNvSpPr>
          <p:nvPr>
            <p:ph type="sldNum" sz="quarter" idx="5"/>
          </p:nvPr>
        </p:nvSpPr>
        <p:spPr/>
        <p:txBody>
          <a:bodyPr/>
          <a:lstStyle/>
          <a:p>
            <a:fld id="{B7A32681-9079-164E-84B2-FF8C20D56330}" type="slidenum">
              <a:rPr lang="en-US" smtClean="0"/>
              <a:t>5</a:t>
            </a:fld>
            <a:endParaRPr lang="en-US"/>
          </a:p>
        </p:txBody>
      </p:sp>
    </p:spTree>
    <p:extLst>
      <p:ext uri="{BB962C8B-B14F-4D97-AF65-F5344CB8AC3E}">
        <p14:creationId xmlns:p14="http://schemas.microsoft.com/office/powerpoint/2010/main" val="174285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“ring” or “veil”…</a:t>
            </a:r>
          </a:p>
        </p:txBody>
      </p:sp>
      <p:sp>
        <p:nvSpPr>
          <p:cNvPr id="4" name="Slide Number Placeholder 3"/>
          <p:cNvSpPr>
            <a:spLocks noGrp="1"/>
          </p:cNvSpPr>
          <p:nvPr>
            <p:ph type="sldNum" sz="quarter" idx="5"/>
          </p:nvPr>
        </p:nvSpPr>
        <p:spPr/>
        <p:txBody>
          <a:bodyPr/>
          <a:lstStyle/>
          <a:p>
            <a:fld id="{B7A32681-9079-164E-84B2-FF8C20D56330}" type="slidenum">
              <a:rPr lang="en-US" smtClean="0"/>
              <a:t>6</a:t>
            </a:fld>
            <a:endParaRPr lang="en-US"/>
          </a:p>
        </p:txBody>
      </p:sp>
    </p:spTree>
    <p:extLst>
      <p:ext uri="{BB962C8B-B14F-4D97-AF65-F5344CB8AC3E}">
        <p14:creationId xmlns:p14="http://schemas.microsoft.com/office/powerpoint/2010/main" val="198950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”gills”…</a:t>
            </a:r>
          </a:p>
        </p:txBody>
      </p:sp>
      <p:sp>
        <p:nvSpPr>
          <p:cNvPr id="4" name="Slide Number Placeholder 3"/>
          <p:cNvSpPr>
            <a:spLocks noGrp="1"/>
          </p:cNvSpPr>
          <p:nvPr>
            <p:ph type="sldNum" sz="quarter" idx="5"/>
          </p:nvPr>
        </p:nvSpPr>
        <p:spPr/>
        <p:txBody>
          <a:bodyPr/>
          <a:lstStyle/>
          <a:p>
            <a:fld id="{B7A32681-9079-164E-84B2-FF8C20D56330}" type="slidenum">
              <a:rPr lang="en-US" smtClean="0"/>
              <a:t>7</a:t>
            </a:fld>
            <a:endParaRPr lang="en-US"/>
          </a:p>
        </p:txBody>
      </p:sp>
    </p:spTree>
    <p:extLst>
      <p:ext uri="{BB962C8B-B14F-4D97-AF65-F5344CB8AC3E}">
        <p14:creationId xmlns:p14="http://schemas.microsoft.com/office/powerpoint/2010/main" val="2820164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“cap”…</a:t>
            </a:r>
          </a:p>
        </p:txBody>
      </p:sp>
      <p:sp>
        <p:nvSpPr>
          <p:cNvPr id="4" name="Slide Number Placeholder 3"/>
          <p:cNvSpPr>
            <a:spLocks noGrp="1"/>
          </p:cNvSpPr>
          <p:nvPr>
            <p:ph type="sldNum" sz="quarter" idx="5"/>
          </p:nvPr>
        </p:nvSpPr>
        <p:spPr/>
        <p:txBody>
          <a:bodyPr/>
          <a:lstStyle/>
          <a:p>
            <a:fld id="{B7A32681-9079-164E-84B2-FF8C20D56330}" type="slidenum">
              <a:rPr lang="en-US" smtClean="0"/>
              <a:t>8</a:t>
            </a:fld>
            <a:endParaRPr lang="en-US"/>
          </a:p>
        </p:txBody>
      </p:sp>
    </p:spTree>
    <p:extLst>
      <p:ext uri="{BB962C8B-B14F-4D97-AF65-F5344CB8AC3E}">
        <p14:creationId xmlns:p14="http://schemas.microsoft.com/office/powerpoint/2010/main" val="9618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the reproductive “spores”.</a:t>
            </a:r>
          </a:p>
        </p:txBody>
      </p:sp>
      <p:sp>
        <p:nvSpPr>
          <p:cNvPr id="4" name="Slide Number Placeholder 3"/>
          <p:cNvSpPr>
            <a:spLocks noGrp="1"/>
          </p:cNvSpPr>
          <p:nvPr>
            <p:ph type="sldNum" sz="quarter" idx="5"/>
          </p:nvPr>
        </p:nvSpPr>
        <p:spPr/>
        <p:txBody>
          <a:bodyPr/>
          <a:lstStyle/>
          <a:p>
            <a:fld id="{B7A32681-9079-164E-84B2-FF8C20D56330}" type="slidenum">
              <a:rPr lang="en-US" smtClean="0"/>
              <a:t>9</a:t>
            </a:fld>
            <a:endParaRPr lang="en-US"/>
          </a:p>
        </p:txBody>
      </p:sp>
    </p:spTree>
    <p:extLst>
      <p:ext uri="{BB962C8B-B14F-4D97-AF65-F5344CB8AC3E}">
        <p14:creationId xmlns:p14="http://schemas.microsoft.com/office/powerpoint/2010/main" val="1927565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classification project, the proposed work was executed as follows:</a:t>
            </a:r>
          </a:p>
          <a:p>
            <a:pPr marL="228600" indent="-228600">
              <a:buAutoNum type="arabicPeriod"/>
            </a:pPr>
            <a:r>
              <a:rPr lang="en-US" dirty="0"/>
              <a:t>The Dataset was obtained from the UCI Machine Learning Repository</a:t>
            </a:r>
          </a:p>
          <a:p>
            <a:pPr marL="228600" indent="-228600">
              <a:buAutoNum type="arabicPeriod"/>
            </a:pPr>
            <a:r>
              <a:rPr lang="en-US" dirty="0"/>
              <a:t>Preprocessing and initial analysis was performed to identify any obvious patterns that could aid with classification. As part of this preparation, the dataset was split into “Training” and “test” subsets in an 80:20 proportion to prevent possibilities of overfitting. </a:t>
            </a:r>
          </a:p>
          <a:p>
            <a:pPr marL="228600" indent="-228600">
              <a:buAutoNum type="arabicPeriod"/>
            </a:pPr>
            <a:r>
              <a:rPr lang="en-US" dirty="0"/>
              <a:t>After data was prepared, 3 classification models were implemented using a machine learning python library called </a:t>
            </a:r>
            <a:r>
              <a:rPr lang="en-US" dirty="0" err="1"/>
              <a:t>SciKit</a:t>
            </a:r>
            <a:r>
              <a:rPr lang="en-US" dirty="0"/>
              <a:t>-Learn. Decision tree, Random Forrest, and Gaussian Naïve Bayes Classification were the models implemented. </a:t>
            </a:r>
          </a:p>
          <a:p>
            <a:pPr marL="228600" indent="-228600">
              <a:buAutoNum type="arabicPeriod"/>
            </a:pPr>
            <a:r>
              <a:rPr lang="en-US" dirty="0"/>
              <a:t>Lastly, models were evaluated against the test dataset for accuracy and efficiency and their performances were evaluated comparatively to determine the best fit model for this problem. </a:t>
            </a:r>
          </a:p>
        </p:txBody>
      </p:sp>
      <p:sp>
        <p:nvSpPr>
          <p:cNvPr id="4" name="Slide Number Placeholder 3"/>
          <p:cNvSpPr>
            <a:spLocks noGrp="1"/>
          </p:cNvSpPr>
          <p:nvPr>
            <p:ph type="sldNum" sz="quarter" idx="5"/>
          </p:nvPr>
        </p:nvSpPr>
        <p:spPr/>
        <p:txBody>
          <a:bodyPr/>
          <a:lstStyle/>
          <a:p>
            <a:fld id="{B7A32681-9079-164E-84B2-FF8C20D56330}" type="slidenum">
              <a:rPr lang="en-US" smtClean="0"/>
              <a:t>10</a:t>
            </a:fld>
            <a:endParaRPr lang="en-US"/>
          </a:p>
        </p:txBody>
      </p:sp>
    </p:spTree>
    <p:extLst>
      <p:ext uri="{BB962C8B-B14F-4D97-AF65-F5344CB8AC3E}">
        <p14:creationId xmlns:p14="http://schemas.microsoft.com/office/powerpoint/2010/main" val="68489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5111D5-A6C2-E14C-982A-BD2AD09609E1}" type="datetimeFigureOut">
              <a:rPr lang="en-US" smtClean="0"/>
              <a:t>8/11/22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D58FB037-B524-8F4C-B651-0E3537256022}"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4371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111D5-A6C2-E14C-982A-BD2AD09609E1}" type="datetimeFigureOut">
              <a:rPr lang="en-US" smtClean="0"/>
              <a:t>8/11/22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FB037-B524-8F4C-B651-0E3537256022}"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832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111D5-A6C2-E14C-982A-BD2AD09609E1}" type="datetimeFigureOut">
              <a:rPr lang="en-US" smtClean="0"/>
              <a:t>8/11/22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FB037-B524-8F4C-B651-0E3537256022}"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7039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5111D5-A6C2-E14C-982A-BD2AD09609E1}" type="datetimeFigureOut">
              <a:rPr lang="en-US" smtClean="0"/>
              <a:t>8/11/22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FB037-B524-8F4C-B651-0E3537256022}"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524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5111D5-A6C2-E14C-982A-BD2AD09609E1}" type="datetimeFigureOut">
              <a:rPr lang="en-US" smtClean="0"/>
              <a:t>8/11/22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8FB037-B524-8F4C-B651-0E3537256022}"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013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5111D5-A6C2-E14C-982A-BD2AD09609E1}" type="datetimeFigureOut">
              <a:rPr lang="en-US" smtClean="0"/>
              <a:t>8/11/22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FB037-B524-8F4C-B651-0E3537256022}"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1872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5111D5-A6C2-E14C-982A-BD2AD09609E1}" type="datetimeFigureOut">
              <a:rPr lang="en-US" smtClean="0"/>
              <a:t>8/11/22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8FB037-B524-8F4C-B651-0E3537256022}"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0885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5111D5-A6C2-E14C-982A-BD2AD09609E1}" type="datetimeFigureOut">
              <a:rPr lang="en-US" smtClean="0"/>
              <a:t>8/11/22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8FB037-B524-8F4C-B651-0E3537256022}"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648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5111D5-A6C2-E14C-982A-BD2AD09609E1}" type="datetimeFigureOut">
              <a:rPr lang="en-US" smtClean="0"/>
              <a:t>8/11/22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8FB037-B524-8F4C-B651-0E3537256022}" type="slidenum">
              <a:rPr lang="en-US" smtClean="0"/>
              <a:t>‹#›</a:t>
            </a:fld>
            <a:endParaRPr lang="en-US"/>
          </a:p>
        </p:txBody>
      </p:sp>
    </p:spTree>
    <p:extLst>
      <p:ext uri="{BB962C8B-B14F-4D97-AF65-F5344CB8AC3E}">
        <p14:creationId xmlns:p14="http://schemas.microsoft.com/office/powerpoint/2010/main" val="2020155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5111D5-A6C2-E14C-982A-BD2AD09609E1}" type="datetimeFigureOut">
              <a:rPr lang="en-US" smtClean="0"/>
              <a:t>8/11/22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8FB037-B524-8F4C-B651-0E3537256022}"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8138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B5111D5-A6C2-E14C-982A-BD2AD09609E1}" type="datetimeFigureOut">
              <a:rPr lang="en-US" smtClean="0"/>
              <a:t>8/11/22</a:t>
            </a:fld>
            <a:endParaRPr lang="en-US"/>
          </a:p>
        </p:txBody>
      </p:sp>
      <p:sp>
        <p:nvSpPr>
          <p:cNvPr id="6" name="Footer Placeholder 5"/>
          <p:cNvSpPr>
            <a:spLocks noGrp="1"/>
          </p:cNvSpPr>
          <p:nvPr>
            <p:ph type="ftr" sz="quarter" idx="11"/>
          </p:nvPr>
        </p:nvSpPr>
        <p:spPr>
          <a:xfrm>
            <a:off x="1447382" y="318640"/>
            <a:ext cx="5541004" cy="320931"/>
          </a:xfrm>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8FB037-B524-8F4C-B651-0E3537256022}"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667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B5111D5-A6C2-E14C-982A-BD2AD09609E1}" type="datetimeFigureOut">
              <a:rPr lang="en-US" smtClean="0"/>
              <a:t>8/11/22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8FB037-B524-8F4C-B651-0E3537256022}"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432165"/>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9.xm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10.xml"/><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3.png"/><Relationship Id="rId4" Type="http://schemas.openxmlformats.org/officeDocument/2006/relationships/notesSlide" Target="../notesSlides/notesSlide11.xml"/><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1.png"/><Relationship Id="rId5" Type="http://schemas.openxmlformats.org/officeDocument/2006/relationships/image" Target="../media/image1.jp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jpg"/><Relationship Id="rId5" Type="http://schemas.openxmlformats.org/officeDocument/2006/relationships/image" Target="../media/image25.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6.png"/><Relationship Id="rId5" Type="http://schemas.openxmlformats.org/officeDocument/2006/relationships/image" Target="../media/image1.jp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png"/><Relationship Id="rId4" Type="http://schemas.openxmlformats.org/officeDocument/2006/relationships/notesSlide" Target="../notesSlides/notesSlide21.xml"/><Relationship Id="rId9" Type="http://schemas.microsoft.com/office/2007/relationships/diagramDrawing" Target="../diagrams/drawing4.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2.xml"/><Relationship Id="rId7" Type="http://schemas.openxmlformats.org/officeDocument/2006/relationships/diagramLayout" Target="../diagrams/layout5.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Data" Target="../diagrams/data5.xml"/><Relationship Id="rId11" Type="http://schemas.openxmlformats.org/officeDocument/2006/relationships/image" Target="../media/image3.png"/><Relationship Id="rId5" Type="http://schemas.openxmlformats.org/officeDocument/2006/relationships/image" Target="../media/image1.jpg"/><Relationship Id="rId10" Type="http://schemas.microsoft.com/office/2007/relationships/diagramDrawing" Target="../diagrams/drawing5.xml"/><Relationship Id="rId4" Type="http://schemas.openxmlformats.org/officeDocument/2006/relationships/notesSlide" Target="../notesSlides/notesSlide22.xml"/><Relationship Id="rId9" Type="http://schemas.openxmlformats.org/officeDocument/2006/relationships/diagramColors" Target="../diagrams/colors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png"/><Relationship Id="rId5" Type="http://schemas.openxmlformats.org/officeDocument/2006/relationships/image" Target="../media/image31.jpe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e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jpeg"/><Relationship Id="rId5" Type="http://schemas.openxmlformats.org/officeDocument/2006/relationships/image" Target="../media/image1.jp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jpeg"/><Relationship Id="rId5" Type="http://schemas.openxmlformats.org/officeDocument/2006/relationships/image" Target="../media/image1.jp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jpeg"/><Relationship Id="rId5" Type="http://schemas.openxmlformats.org/officeDocument/2006/relationships/image" Target="../media/image1.jp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jpeg"/><Relationship Id="rId5" Type="http://schemas.openxmlformats.org/officeDocument/2006/relationships/image" Target="../media/image1.jp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jpeg"/><Relationship Id="rId5" Type="http://schemas.openxmlformats.org/officeDocument/2006/relationships/image" Target="../media/image1.jp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mushrooms&#10;&#10;Description automatically generated with medium confidence">
            <a:extLst>
              <a:ext uri="{FF2B5EF4-FFF2-40B4-BE49-F238E27FC236}">
                <a16:creationId xmlns:a16="http://schemas.microsoft.com/office/drawing/2014/main" id="{59F0D2F9-1C03-A841-B541-873A1385B840}"/>
              </a:ext>
            </a:extLst>
          </p:cNvPr>
          <p:cNvPicPr>
            <a:picLocks noChangeAspect="1"/>
          </p:cNvPicPr>
          <p:nvPr/>
        </p:nvPicPr>
        <p:blipFill rotWithShape="1">
          <a:blip r:embed="rId5">
            <a:alphaModFix amt="50000"/>
            <a:grayscl/>
          </a:blip>
          <a:srcRect t="7036" r="-1" b="8692"/>
          <a:stretch/>
        </p:blipFill>
        <p:spPr>
          <a:xfrm>
            <a:off x="305" y="10"/>
            <a:ext cx="12191695" cy="6857990"/>
          </a:xfrm>
          <a:prstGeom prst="rect">
            <a:avLst/>
          </a:prstGeom>
        </p:spPr>
      </p:pic>
      <p:sp>
        <p:nvSpPr>
          <p:cNvPr id="2" name="Title 1">
            <a:extLst>
              <a:ext uri="{FF2B5EF4-FFF2-40B4-BE49-F238E27FC236}">
                <a16:creationId xmlns:a16="http://schemas.microsoft.com/office/drawing/2014/main" id="{22138E14-3CE0-E14C-9144-6234A480ACFF}"/>
              </a:ext>
            </a:extLst>
          </p:cNvPr>
          <p:cNvSpPr>
            <a:spLocks noGrp="1"/>
          </p:cNvSpPr>
          <p:nvPr>
            <p:ph type="ctrTitle"/>
          </p:nvPr>
        </p:nvSpPr>
        <p:spPr>
          <a:xfrm>
            <a:off x="4976636" y="992221"/>
            <a:ext cx="6247308" cy="4873558"/>
          </a:xfrm>
        </p:spPr>
        <p:txBody>
          <a:bodyPr anchor="ctr">
            <a:normAutofit/>
          </a:bodyPr>
          <a:lstStyle/>
          <a:p>
            <a:r>
              <a:rPr lang="en-US" sz="4800"/>
              <a:t>Edible or Poison?</a:t>
            </a:r>
          </a:p>
        </p:txBody>
      </p:sp>
      <p:sp>
        <p:nvSpPr>
          <p:cNvPr id="3" name="Subtitle 2">
            <a:extLst>
              <a:ext uri="{FF2B5EF4-FFF2-40B4-BE49-F238E27FC236}">
                <a16:creationId xmlns:a16="http://schemas.microsoft.com/office/drawing/2014/main" id="{9FC4612C-EE18-584C-85D8-F23EDB8D5671}"/>
              </a:ext>
            </a:extLst>
          </p:cNvPr>
          <p:cNvSpPr>
            <a:spLocks noGrp="1"/>
          </p:cNvSpPr>
          <p:nvPr>
            <p:ph type="subTitle" idx="1"/>
          </p:nvPr>
        </p:nvSpPr>
        <p:spPr>
          <a:xfrm>
            <a:off x="968056" y="996610"/>
            <a:ext cx="3363901" cy="4864780"/>
          </a:xfrm>
        </p:spPr>
        <p:txBody>
          <a:bodyPr anchor="ctr">
            <a:normAutofit/>
          </a:bodyPr>
          <a:lstStyle/>
          <a:p>
            <a:pPr algn="r"/>
            <a:r>
              <a:rPr lang="en-US" sz="2000" b="1"/>
              <a:t>Mushroom Classification using Key Characteristics</a:t>
            </a:r>
          </a:p>
          <a:p>
            <a:pPr algn="r"/>
            <a:r>
              <a:rPr lang="en-US" sz="2000"/>
              <a:t>Andrea Cruz</a:t>
            </a:r>
          </a:p>
          <a:p>
            <a:pPr algn="r"/>
            <a:r>
              <a:rPr lang="en-US" sz="2000"/>
              <a:t>Data Mining Project – DTSA 5506</a:t>
            </a:r>
          </a:p>
        </p:txBody>
      </p:sp>
      <p:cxnSp>
        <p:nvCxnSpPr>
          <p:cNvPr id="14" name="Straight Connector 13">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230DD82D-90FF-1E4C-947D-2470A31E38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24269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239"/>
    </mc:Choice>
    <mc:Fallback>
      <p:transition spd="slow" advTm="22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3204E-420A-B042-BEF8-7BDD7DACC36E}"/>
              </a:ext>
            </a:extLst>
          </p:cNvPr>
          <p:cNvSpPr>
            <a:spLocks noGrp="1"/>
          </p:cNvSpPr>
          <p:nvPr>
            <p:ph type="title"/>
          </p:nvPr>
        </p:nvSpPr>
        <p:spPr>
          <a:xfrm>
            <a:off x="1451579" y="804519"/>
            <a:ext cx="9603275" cy="1049235"/>
          </a:xfrm>
        </p:spPr>
        <p:txBody>
          <a:bodyPr>
            <a:normAutofit/>
          </a:bodyPr>
          <a:lstStyle/>
          <a:p>
            <a:r>
              <a:rPr lang="en-US" dirty="0"/>
              <a:t>Proposed Work</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DA5C12EE-58EE-A6AE-1994-69C0B173C681}"/>
              </a:ext>
            </a:extLst>
          </p:cNvPr>
          <p:cNvGraphicFramePr>
            <a:graphicFrameLocks noGrp="1"/>
          </p:cNvGraphicFramePr>
          <p:nvPr>
            <p:ph idx="1"/>
            <p:extLst>
              <p:ext uri="{D42A27DB-BD31-4B8C-83A1-F6EECF244321}">
                <p14:modId xmlns:p14="http://schemas.microsoft.com/office/powerpoint/2010/main" val="3663124852"/>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74973B80-8B48-394F-ABEC-601C2CF39B1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68441018"/>
      </p:ext>
    </p:extLst>
  </p:cSld>
  <p:clrMapOvr>
    <a:masterClrMapping/>
  </p:clrMapOvr>
  <mc:AlternateContent xmlns:mc="http://schemas.openxmlformats.org/markup-compatibility/2006">
    <mc:Choice xmlns:p14="http://schemas.microsoft.com/office/powerpoint/2010/main" Requires="p14">
      <p:transition spd="slow" p14:dur="2000" advTm="72068"/>
    </mc:Choice>
    <mc:Fallback>
      <p:transition spd="slow" advTm="72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89DB-3769-774F-B4A9-C53929BCBE0D}"/>
              </a:ext>
            </a:extLst>
          </p:cNvPr>
          <p:cNvSpPr>
            <a:spLocks noGrp="1"/>
          </p:cNvSpPr>
          <p:nvPr>
            <p:ph type="title"/>
          </p:nvPr>
        </p:nvSpPr>
        <p:spPr>
          <a:xfrm>
            <a:off x="1451579" y="804519"/>
            <a:ext cx="9603275" cy="1049235"/>
          </a:xfrm>
        </p:spPr>
        <p:txBody>
          <a:bodyPr>
            <a:normAutofit/>
          </a:bodyPr>
          <a:lstStyle/>
          <a:p>
            <a:r>
              <a:rPr lang="en-US" dirty="0"/>
              <a:t>Related Works</a:t>
            </a:r>
          </a:p>
        </p:txBody>
      </p:sp>
      <p:graphicFrame>
        <p:nvGraphicFramePr>
          <p:cNvPr id="5" name="Content Placeholder 2">
            <a:extLst>
              <a:ext uri="{FF2B5EF4-FFF2-40B4-BE49-F238E27FC236}">
                <a16:creationId xmlns:a16="http://schemas.microsoft.com/office/drawing/2014/main" id="{A9D05811-97A3-AF0D-D514-BA46BF3A8B5A}"/>
              </a:ext>
            </a:extLst>
          </p:cNvPr>
          <p:cNvGraphicFramePr>
            <a:graphicFrameLocks noGrp="1"/>
          </p:cNvGraphicFramePr>
          <p:nvPr>
            <p:ph idx="1"/>
            <p:extLst>
              <p:ext uri="{D42A27DB-BD31-4B8C-83A1-F6EECF244321}">
                <p14:modId xmlns:p14="http://schemas.microsoft.com/office/powerpoint/2010/main" val="998586868"/>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hlinkClick r:id="" action="ppaction://media"/>
            <a:extLst>
              <a:ext uri="{FF2B5EF4-FFF2-40B4-BE49-F238E27FC236}">
                <a16:creationId xmlns:a16="http://schemas.microsoft.com/office/drawing/2014/main" id="{22FE023B-832E-5845-815E-0F15B1A2E50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70556411"/>
      </p:ext>
    </p:extLst>
  </p:cSld>
  <p:clrMapOvr>
    <a:masterClrMapping/>
  </p:clrMapOvr>
  <mc:AlternateContent xmlns:mc="http://schemas.openxmlformats.org/markup-compatibility/2006">
    <mc:Choice xmlns:p14="http://schemas.microsoft.com/office/powerpoint/2010/main" Requires="p14">
      <p:transition spd="slow" p14:dur="2000" advTm="67521"/>
    </mc:Choice>
    <mc:Fallback>
      <p:transition spd="slow" advTm="67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6D48-053D-564E-9AD8-D28BAD364EB2}"/>
              </a:ext>
            </a:extLst>
          </p:cNvPr>
          <p:cNvSpPr>
            <a:spLocks noGrp="1"/>
          </p:cNvSpPr>
          <p:nvPr>
            <p:ph type="title"/>
          </p:nvPr>
        </p:nvSpPr>
        <p:spPr/>
        <p:txBody>
          <a:bodyPr/>
          <a:lstStyle/>
          <a:p>
            <a:r>
              <a:rPr lang="en-US"/>
              <a:t>Data Preprocessing</a:t>
            </a:r>
            <a:endParaRPr lang="en-US" dirty="0"/>
          </a:p>
        </p:txBody>
      </p:sp>
      <p:graphicFrame>
        <p:nvGraphicFramePr>
          <p:cNvPr id="5" name="Content Placeholder 2">
            <a:extLst>
              <a:ext uri="{FF2B5EF4-FFF2-40B4-BE49-F238E27FC236}">
                <a16:creationId xmlns:a16="http://schemas.microsoft.com/office/drawing/2014/main" id="{27B31F64-CF68-5A4E-45EF-1CBA7BAD138D}"/>
              </a:ext>
            </a:extLst>
          </p:cNvPr>
          <p:cNvGraphicFramePr>
            <a:graphicFrameLocks noGrp="1"/>
          </p:cNvGraphicFramePr>
          <p:nvPr>
            <p:ph idx="1"/>
            <p:extLst>
              <p:ext uri="{D42A27DB-BD31-4B8C-83A1-F6EECF244321}">
                <p14:modId xmlns:p14="http://schemas.microsoft.com/office/powerpoint/2010/main" val="821211106"/>
              </p:ext>
            </p:extLst>
          </p:nvPr>
        </p:nvGraphicFramePr>
        <p:xfrm>
          <a:off x="1451579" y="2015732"/>
          <a:ext cx="9603275" cy="34506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8B01BD36-08A2-2E4D-BE1F-55F04F98DBB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75075530"/>
      </p:ext>
    </p:extLst>
  </p:cSld>
  <p:clrMapOvr>
    <a:masterClrMapping/>
  </p:clrMapOvr>
  <mc:AlternateContent xmlns:mc="http://schemas.openxmlformats.org/markup-compatibility/2006">
    <mc:Choice xmlns:p14="http://schemas.microsoft.com/office/powerpoint/2010/main" Requires="p14">
      <p:transition spd="slow" p14:dur="2000" advTm="53452"/>
    </mc:Choice>
    <mc:Fallback>
      <p:transition spd="slow" advTm="53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5" name="Picture 44">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7" name="Straight Connector 46">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1" name="Rectangle 50">
            <a:extLst>
              <a:ext uri="{FF2B5EF4-FFF2-40B4-BE49-F238E27FC236}">
                <a16:creationId xmlns:a16="http://schemas.microsoft.com/office/drawing/2014/main" id="{A27F90C0-6841-4262-975F-D9C3AB50C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2AE7EF9-769D-42F9-9430-F2DF739C9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065C358-CBE8-F74F-A8A6-0DDADCBCE887}"/>
              </a:ext>
            </a:extLst>
          </p:cNvPr>
          <p:cNvSpPr>
            <a:spLocks noGrp="1"/>
          </p:cNvSpPr>
          <p:nvPr>
            <p:ph type="title"/>
          </p:nvPr>
        </p:nvSpPr>
        <p:spPr>
          <a:xfrm>
            <a:off x="290430" y="262946"/>
            <a:ext cx="4896213" cy="1160515"/>
          </a:xfrm>
          <a:ln>
            <a:noFill/>
          </a:ln>
        </p:spPr>
        <p:txBody>
          <a:bodyPr vert="horz" lIns="91440" tIns="45720" rIns="91440" bIns="45720" rtlCol="0" anchor="ctr">
            <a:normAutofit/>
          </a:bodyPr>
          <a:lstStyle/>
          <a:p>
            <a:r>
              <a:rPr lang="en-US" dirty="0"/>
              <a:t>Initial Observations</a:t>
            </a:r>
          </a:p>
        </p:txBody>
      </p:sp>
      <p:pic>
        <p:nvPicPr>
          <p:cNvPr id="38" name="Content Placeholder 37" descr="A picture containing arrow&#10;&#10;Description automatically generated">
            <a:extLst>
              <a:ext uri="{FF2B5EF4-FFF2-40B4-BE49-F238E27FC236}">
                <a16:creationId xmlns:a16="http://schemas.microsoft.com/office/drawing/2014/main" id="{BF56D476-7FB7-4847-AA73-4F67D2E2AC7C}"/>
              </a:ext>
            </a:extLst>
          </p:cNvPr>
          <p:cNvPicPr>
            <a:picLocks noGrp="1" noChangeAspect="1"/>
          </p:cNvPicPr>
          <p:nvPr>
            <p:ph idx="1"/>
          </p:nvPr>
        </p:nvPicPr>
        <p:blipFill>
          <a:blip r:embed="rId6"/>
          <a:stretch>
            <a:fillRect/>
          </a:stretch>
        </p:blipFill>
        <p:spPr>
          <a:xfrm>
            <a:off x="4996638" y="158490"/>
            <a:ext cx="6629920" cy="5966927"/>
          </a:xfrm>
          <a:prstGeom prst="rect">
            <a:avLst/>
          </a:prstGeom>
        </p:spPr>
      </p:pic>
      <p:pic>
        <p:nvPicPr>
          <p:cNvPr id="55" name="Picture 54">
            <a:extLst>
              <a:ext uri="{FF2B5EF4-FFF2-40B4-BE49-F238E27FC236}">
                <a16:creationId xmlns:a16="http://schemas.microsoft.com/office/drawing/2014/main" id="{511E2EF0-3BCB-402C-B2C1-C6FC2BA7443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7" name="Straight Connector 56">
            <a:extLst>
              <a:ext uri="{FF2B5EF4-FFF2-40B4-BE49-F238E27FC236}">
                <a16:creationId xmlns:a16="http://schemas.microsoft.com/office/drawing/2014/main" id="{BF68608F-34C2-43D6-84DB-5A870495E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8542F99-5F42-E04E-932A-C15F23EE5C35}"/>
              </a:ext>
            </a:extLst>
          </p:cNvPr>
          <p:cNvSpPr txBox="1"/>
          <p:nvPr/>
        </p:nvSpPr>
        <p:spPr>
          <a:xfrm>
            <a:off x="802042" y="3866565"/>
            <a:ext cx="3392556" cy="1015663"/>
          </a:xfrm>
          <a:prstGeom prst="rect">
            <a:avLst/>
          </a:prstGeom>
          <a:noFill/>
        </p:spPr>
        <p:txBody>
          <a:bodyPr wrap="square" rtlCol="0">
            <a:spAutoFit/>
          </a:bodyPr>
          <a:lstStyle/>
          <a:p>
            <a:pPr algn="ctr"/>
            <a:r>
              <a:rPr lang="en-US" sz="2000" dirty="0"/>
              <a:t>Class Code:</a:t>
            </a:r>
          </a:p>
          <a:p>
            <a:pPr algn="ctr"/>
            <a:r>
              <a:rPr lang="en-US" sz="2000" dirty="0"/>
              <a:t>0 = Edible</a:t>
            </a:r>
          </a:p>
          <a:p>
            <a:pPr algn="ctr"/>
            <a:r>
              <a:rPr lang="en-US" sz="2000" dirty="0"/>
              <a:t>1 = Poisonous</a:t>
            </a:r>
          </a:p>
        </p:txBody>
      </p:sp>
      <p:sp>
        <p:nvSpPr>
          <p:cNvPr id="3" name="TextBox 2">
            <a:extLst>
              <a:ext uri="{FF2B5EF4-FFF2-40B4-BE49-F238E27FC236}">
                <a16:creationId xmlns:a16="http://schemas.microsoft.com/office/drawing/2014/main" id="{33E2A224-907E-8D48-AFCD-5E09F8ACB068}"/>
              </a:ext>
            </a:extLst>
          </p:cNvPr>
          <p:cNvSpPr txBox="1"/>
          <p:nvPr/>
        </p:nvSpPr>
        <p:spPr>
          <a:xfrm>
            <a:off x="171342" y="1575484"/>
            <a:ext cx="4653957" cy="1938992"/>
          </a:xfrm>
          <a:prstGeom prst="rect">
            <a:avLst/>
          </a:prstGeom>
          <a:noFill/>
        </p:spPr>
        <p:txBody>
          <a:bodyPr wrap="square" rtlCol="0">
            <a:spAutoFit/>
          </a:bodyPr>
          <a:lstStyle/>
          <a:p>
            <a:pPr algn="ctr"/>
            <a:r>
              <a:rPr lang="en-US" sz="2400" dirty="0">
                <a:solidFill>
                  <a:schemeClr val="accent1"/>
                </a:solidFill>
              </a:rPr>
              <a:t>Gill-Color</a:t>
            </a:r>
            <a:r>
              <a:rPr lang="en-US" sz="2400" dirty="0"/>
              <a:t> and </a:t>
            </a:r>
            <a:r>
              <a:rPr lang="en-US" sz="2400" dirty="0">
                <a:solidFill>
                  <a:schemeClr val="accent1"/>
                </a:solidFill>
              </a:rPr>
              <a:t>Odor</a:t>
            </a:r>
            <a:r>
              <a:rPr lang="en-US" sz="2400" dirty="0"/>
              <a:t> appear to be attributes of interest </a:t>
            </a:r>
          </a:p>
          <a:p>
            <a:pPr algn="ctr"/>
            <a:r>
              <a:rPr lang="en-US" sz="2400" dirty="0"/>
              <a:t>regarding stronger contributors to mushroom </a:t>
            </a:r>
          </a:p>
          <a:p>
            <a:pPr algn="ctr"/>
            <a:r>
              <a:rPr lang="en-US" sz="2400" dirty="0"/>
              <a:t>classification</a:t>
            </a:r>
          </a:p>
        </p:txBody>
      </p:sp>
      <p:cxnSp>
        <p:nvCxnSpPr>
          <p:cNvPr id="5" name="Straight Arrow Connector 4">
            <a:extLst>
              <a:ext uri="{FF2B5EF4-FFF2-40B4-BE49-F238E27FC236}">
                <a16:creationId xmlns:a16="http://schemas.microsoft.com/office/drawing/2014/main" id="{BC98A2FA-6C93-AC48-BB59-9317D5F00F3A}"/>
              </a:ext>
            </a:extLst>
          </p:cNvPr>
          <p:cNvCxnSpPr/>
          <p:nvPr/>
        </p:nvCxnSpPr>
        <p:spPr>
          <a:xfrm flipV="1">
            <a:off x="7849590" y="5225143"/>
            <a:ext cx="0" cy="807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E0A505-DD25-8E48-8A2C-4D416B832C19}"/>
              </a:ext>
            </a:extLst>
          </p:cNvPr>
          <p:cNvCxnSpPr/>
          <p:nvPr/>
        </p:nvCxnSpPr>
        <p:spPr>
          <a:xfrm flipV="1">
            <a:off x="6648203" y="5045034"/>
            <a:ext cx="0" cy="807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EA78AC6C-2E7B-F447-BD30-6272171667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69129896"/>
      </p:ext>
    </p:extLst>
  </p:cSld>
  <p:clrMapOvr>
    <a:masterClrMapping/>
  </p:clrMapOvr>
  <mc:AlternateContent xmlns:mc="http://schemas.openxmlformats.org/markup-compatibility/2006">
    <mc:Choice xmlns:p14="http://schemas.microsoft.com/office/powerpoint/2010/main" Requires="p14">
      <p:transition spd="slow" p14:dur="2000" advTm="88873"/>
    </mc:Choice>
    <mc:Fallback>
      <p:transition spd="slow" advTm="88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D4952-98DF-3B4E-8BF1-EB88BB2B6F71}"/>
              </a:ext>
            </a:extLst>
          </p:cNvPr>
          <p:cNvSpPr>
            <a:spLocks noGrp="1"/>
          </p:cNvSpPr>
          <p:nvPr>
            <p:ph type="title"/>
          </p:nvPr>
        </p:nvSpPr>
        <p:spPr>
          <a:xfrm>
            <a:off x="1450462" y="1045767"/>
            <a:ext cx="9603275" cy="691772"/>
          </a:xfrm>
        </p:spPr>
        <p:txBody>
          <a:bodyPr>
            <a:normAutofit/>
          </a:bodyPr>
          <a:lstStyle/>
          <a:p>
            <a:r>
              <a:rPr lang="en-US" dirty="0"/>
              <a:t>Evaluation Criteria</a:t>
            </a:r>
          </a:p>
        </p:txBody>
      </p:sp>
      <p:pic>
        <p:nvPicPr>
          <p:cNvPr id="7" name="Graphic 6" descr="Checklist outline">
            <a:extLst>
              <a:ext uri="{FF2B5EF4-FFF2-40B4-BE49-F238E27FC236}">
                <a16:creationId xmlns:a16="http://schemas.microsoft.com/office/drawing/2014/main" id="{45CCE34E-6A1F-0337-6284-EEA1547878A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06077" y="2277991"/>
            <a:ext cx="2926098" cy="2926098"/>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BC36E7-0451-4E41-817A-B886266969AB}"/>
                  </a:ext>
                </a:extLst>
              </p:cNvPr>
              <p:cNvSpPr>
                <a:spLocks noGrp="1"/>
              </p:cNvSpPr>
              <p:nvPr>
                <p:ph idx="1"/>
              </p:nvPr>
            </p:nvSpPr>
            <p:spPr>
              <a:xfrm>
                <a:off x="4043856" y="1837604"/>
                <a:ext cx="7042067" cy="3450613"/>
              </a:xfrm>
            </p:spPr>
            <p:txBody>
              <a:bodyPr>
                <a:noAutofit/>
              </a:bodyPr>
              <a:lstStyle/>
              <a:p>
                <a:pPr>
                  <a:lnSpc>
                    <a:spcPct val="170000"/>
                  </a:lnSpc>
                </a:pPr>
                <a:r>
                  <a:rPr lang="en-US" dirty="0"/>
                  <a:t>Accuracy:</a:t>
                </a:r>
              </a:p>
              <a:p>
                <a:pPr marL="457200" lvl="1" indent="0">
                  <a:lnSpc>
                    <a:spcPct val="170000"/>
                  </a:lnSpc>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𝑝𝑟𝑒𝑑𝑖𝑐𝑡𝑒𝑑</m:t>
                          </m:r>
                          <m:r>
                            <a:rPr lang="en-US" sz="2000" b="0" i="1" smtClean="0">
                              <a:latin typeface="Cambria Math" panose="02040503050406030204" pitchFamily="18" charset="0"/>
                            </a:rPr>
                            <m:t> “</m:t>
                          </m:r>
                          <m:r>
                            <a:rPr lang="en-US" sz="2000" b="0" i="1" smtClean="0">
                              <a:latin typeface="Cambria Math" panose="02040503050406030204" pitchFamily="18" charset="0"/>
                            </a:rPr>
                            <m:t>𝑒𝑑𝑖𝑏𝑙𝑒</m:t>
                          </m:r>
                          <m:r>
                            <a:rPr lang="en-US" sz="2000" b="0" i="1" smtClean="0">
                              <a:latin typeface="Cambria Math" panose="02040503050406030204" pitchFamily="18" charset="0"/>
                            </a:rPr>
                            <m:t>” </m:t>
                          </m:r>
                          <m:r>
                            <a:rPr lang="en-US" sz="2000" b="0" i="1" smtClean="0">
                              <a:latin typeface="Cambria Math" panose="02040503050406030204" pitchFamily="18" charset="0"/>
                            </a:rPr>
                            <m:t>𝑠𝑝𝑒𝑐𝑖𝑒𝑠</m:t>
                          </m:r>
                        </m:num>
                        <m:den>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𝑎𝑐𝑡𝑢𝑎𝑙</m:t>
                          </m:r>
                          <m:r>
                            <a:rPr lang="en-US" sz="2000" b="0" i="1" smtClean="0">
                              <a:latin typeface="Cambria Math" panose="02040503050406030204" pitchFamily="18" charset="0"/>
                            </a:rPr>
                            <m:t> “</m:t>
                          </m:r>
                          <m:r>
                            <a:rPr lang="en-US" sz="2000" b="0" i="1" smtClean="0">
                              <a:latin typeface="Cambria Math" panose="02040503050406030204" pitchFamily="18" charset="0"/>
                            </a:rPr>
                            <m:t>𝑒𝑑𝑖𝑏𝑙𝑒</m:t>
                          </m:r>
                          <m:r>
                            <a:rPr lang="en-US" sz="2000" b="0" i="1" smtClean="0">
                              <a:latin typeface="Cambria Math" panose="02040503050406030204" pitchFamily="18" charset="0"/>
                            </a:rPr>
                            <m:t>” </m:t>
                          </m:r>
                          <m:r>
                            <a:rPr lang="en-US" sz="2000" b="0" i="1" smtClean="0">
                              <a:latin typeface="Cambria Math" panose="02040503050406030204" pitchFamily="18" charset="0"/>
                            </a:rPr>
                            <m:t>𝑠𝑝𝑒𝑐𝑖𝑒𝑠</m:t>
                          </m:r>
                        </m:den>
                      </m:f>
                      <m:r>
                        <a:rPr lang="en-US" sz="2000" b="0" i="1" smtClean="0">
                          <a:latin typeface="Cambria Math" panose="02040503050406030204" pitchFamily="18" charset="0"/>
                        </a:rPr>
                        <m:t> </m:t>
                      </m:r>
                      <m:r>
                        <a:rPr lang="en-US" sz="2000" b="0" i="1" smtClean="0"/>
                        <m:t>∗100%</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≥95%</m:t>
                      </m:r>
                    </m:oMath>
                  </m:oMathPara>
                </a14:m>
                <a:endParaRPr lang="en-US" sz="2000" b="0" dirty="0">
                  <a:ea typeface="Cambria Math" panose="02040503050406030204" pitchFamily="18" charset="0"/>
                </a:endParaRPr>
              </a:p>
              <a:p>
                <a:pPr>
                  <a:lnSpc>
                    <a:spcPct val="170000"/>
                  </a:lnSpc>
                </a:pPr>
                <a:r>
                  <a:rPr lang="en-US" dirty="0"/>
                  <a:t>Efficiency:</a:t>
                </a:r>
              </a:p>
              <a:p>
                <a:pPr lvl="1">
                  <a:lnSpc>
                    <a:spcPct val="170000"/>
                  </a:lnSpc>
                </a:pPr>
                <a:r>
                  <a:rPr lang="en-US" sz="2000" dirty="0"/>
                  <a:t>The time(s) it takes to train each model</a:t>
                </a:r>
              </a:p>
              <a:p>
                <a:pPr>
                  <a:lnSpc>
                    <a:spcPct val="170000"/>
                  </a:lnSpc>
                </a:pPr>
                <a:r>
                  <a:rPr lang="en-US" dirty="0"/>
                  <a:t>False Negative rates </a:t>
                </a:r>
              </a:p>
              <a:p>
                <a:pPr lvl="1">
                  <a:lnSpc>
                    <a:spcPct val="170000"/>
                  </a:lnSpc>
                </a:pPr>
                <a:r>
                  <a:rPr lang="en-US" sz="2000" dirty="0"/>
                  <a:t>Identified as </a:t>
                </a:r>
                <a:r>
                  <a:rPr lang="en-US" sz="2000" dirty="0">
                    <a:solidFill>
                      <a:schemeClr val="accent1"/>
                    </a:solidFill>
                  </a:rPr>
                  <a:t>edible</a:t>
                </a:r>
                <a:r>
                  <a:rPr lang="en-US" sz="2000" dirty="0"/>
                  <a:t> when it is </a:t>
                </a:r>
                <a:r>
                  <a:rPr lang="en-US" sz="2000" dirty="0">
                    <a:solidFill>
                      <a:schemeClr val="accent1"/>
                    </a:solidFill>
                  </a:rPr>
                  <a:t>poisonous</a:t>
                </a:r>
                <a:endParaRPr lang="en-US" sz="2000" dirty="0"/>
              </a:p>
            </p:txBody>
          </p:sp>
        </mc:Choice>
        <mc:Fallback>
          <p:sp>
            <p:nvSpPr>
              <p:cNvPr id="3" name="Content Placeholder 2">
                <a:extLst>
                  <a:ext uri="{FF2B5EF4-FFF2-40B4-BE49-F238E27FC236}">
                    <a16:creationId xmlns:a16="http://schemas.microsoft.com/office/drawing/2014/main" id="{BFBC36E7-0451-4E41-817A-B886266969AB}"/>
                  </a:ext>
                </a:extLst>
              </p:cNvPr>
              <p:cNvSpPr>
                <a:spLocks noGrp="1" noRot="1" noChangeAspect="1" noMove="1" noResize="1" noEditPoints="1" noAdjustHandles="1" noChangeArrowheads="1" noChangeShapeType="1" noTextEdit="1"/>
              </p:cNvSpPr>
              <p:nvPr>
                <p:ph idx="1"/>
              </p:nvPr>
            </p:nvSpPr>
            <p:spPr>
              <a:xfrm>
                <a:off x="4043856" y="1837604"/>
                <a:ext cx="7042067" cy="3450613"/>
              </a:xfrm>
              <a:blipFill>
                <a:blip r:embed="rId7"/>
                <a:stretch>
                  <a:fillRect l="-719" b="-21245"/>
                </a:stretch>
              </a:blipFill>
            </p:spPr>
            <p:txBody>
              <a:bodyPr/>
              <a:lstStyle/>
              <a:p>
                <a:r>
                  <a:rPr lang="en-US">
                    <a:noFill/>
                  </a:rPr>
                  <a:t> </a:t>
                </a:r>
              </a:p>
            </p:txBody>
          </p:sp>
        </mc:Fallback>
      </mc:AlternateContent>
      <p:pic>
        <p:nvPicPr>
          <p:cNvPr id="8" name="Audio 7">
            <a:hlinkClick r:id="" action="ppaction://media"/>
            <a:extLst>
              <a:ext uri="{FF2B5EF4-FFF2-40B4-BE49-F238E27FC236}">
                <a16:creationId xmlns:a16="http://schemas.microsoft.com/office/drawing/2014/main" id="{7432D6F6-3B63-584C-AD53-01084D0EC26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21643824"/>
      </p:ext>
    </p:extLst>
  </p:cSld>
  <p:clrMapOvr>
    <a:masterClrMapping/>
  </p:clrMapOvr>
  <mc:AlternateContent xmlns:mc="http://schemas.openxmlformats.org/markup-compatibility/2006">
    <mc:Choice xmlns:p14="http://schemas.microsoft.com/office/powerpoint/2010/main" Requires="p14">
      <p:transition spd="slow" p14:dur="2000" advTm="75606"/>
    </mc:Choice>
    <mc:Fallback>
      <p:transition spd="slow" advTm="75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0E4D213-6279-D347-A364-1AE85332DB90}"/>
              </a:ext>
            </a:extLst>
          </p:cNvPr>
          <p:cNvSpPr>
            <a:spLocks noGrp="1"/>
          </p:cNvSpPr>
          <p:nvPr>
            <p:ph type="title"/>
          </p:nvPr>
        </p:nvSpPr>
        <p:spPr>
          <a:xfrm>
            <a:off x="1451580" y="804520"/>
            <a:ext cx="4176511" cy="1049235"/>
          </a:xfrm>
        </p:spPr>
        <p:txBody>
          <a:bodyPr>
            <a:normAutofit/>
          </a:bodyPr>
          <a:lstStyle/>
          <a:p>
            <a:r>
              <a:rPr lang="en-US" dirty="0"/>
              <a:t>Naïve Bayes</a:t>
            </a:r>
          </a:p>
        </p:txBody>
      </p:sp>
      <p:sp>
        <p:nvSpPr>
          <p:cNvPr id="16" name="Rectangle 1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Content Placeholder 8">
            <a:extLst>
              <a:ext uri="{FF2B5EF4-FFF2-40B4-BE49-F238E27FC236}">
                <a16:creationId xmlns:a16="http://schemas.microsoft.com/office/drawing/2014/main" id="{FD26187F-21B4-349F-1875-0A1CBE227E3A}"/>
              </a:ext>
            </a:extLst>
          </p:cNvPr>
          <p:cNvSpPr>
            <a:spLocks noGrp="1"/>
          </p:cNvSpPr>
          <p:nvPr>
            <p:ph idx="1"/>
          </p:nvPr>
        </p:nvSpPr>
        <p:spPr>
          <a:xfrm>
            <a:off x="1295793" y="2008045"/>
            <a:ext cx="4488084" cy="2824653"/>
          </a:xfrm>
        </p:spPr>
        <p:txBody>
          <a:bodyPr>
            <a:normAutofit fontScale="85000" lnSpcReduction="20000"/>
          </a:bodyPr>
          <a:lstStyle/>
          <a:p>
            <a:pPr algn="ctr">
              <a:lnSpc>
                <a:spcPct val="200000"/>
              </a:lnSpc>
            </a:pPr>
            <a:r>
              <a:rPr lang="en-US" dirty="0"/>
              <a:t>Accuracy: </a:t>
            </a:r>
            <a:r>
              <a:rPr lang="en-US" dirty="0">
                <a:solidFill>
                  <a:srgbClr val="FF0000"/>
                </a:solidFill>
              </a:rPr>
              <a:t>90.65%</a:t>
            </a:r>
          </a:p>
          <a:p>
            <a:pPr algn="ctr">
              <a:lnSpc>
                <a:spcPct val="200000"/>
              </a:lnSpc>
            </a:pPr>
            <a:r>
              <a:rPr lang="en-US" dirty="0"/>
              <a:t>Efficiency:  </a:t>
            </a:r>
            <a:r>
              <a:rPr lang="en-US" dirty="0">
                <a:solidFill>
                  <a:srgbClr val="00B050"/>
                </a:solidFill>
              </a:rPr>
              <a:t>0.7 s</a:t>
            </a:r>
          </a:p>
          <a:p>
            <a:pPr algn="ctr">
              <a:lnSpc>
                <a:spcPct val="200000"/>
              </a:lnSpc>
            </a:pPr>
            <a:r>
              <a:rPr lang="en-US" dirty="0"/>
              <a:t>False Neg: </a:t>
            </a:r>
            <a:r>
              <a:rPr lang="en-US" dirty="0">
                <a:solidFill>
                  <a:srgbClr val="FF0000"/>
                </a:solidFill>
              </a:rPr>
              <a:t>4.62%</a:t>
            </a:r>
          </a:p>
          <a:p>
            <a:pPr algn="ctr">
              <a:lnSpc>
                <a:spcPct val="200000"/>
              </a:lnSpc>
            </a:pPr>
            <a:r>
              <a:rPr lang="en-US" dirty="0"/>
              <a:t>Assumption:  All attributes are </a:t>
            </a:r>
            <a:r>
              <a:rPr lang="en-US" dirty="0">
                <a:solidFill>
                  <a:schemeClr val="accent1"/>
                </a:solidFill>
              </a:rPr>
              <a:t>independent </a:t>
            </a:r>
            <a:r>
              <a:rPr lang="en-US" dirty="0"/>
              <a:t>predictors</a:t>
            </a:r>
          </a:p>
        </p:txBody>
      </p:sp>
      <p:pic>
        <p:nvPicPr>
          <p:cNvPr id="5" name="Content Placeholder 4" descr="Calendar&#10;&#10;Description automatically generated">
            <a:extLst>
              <a:ext uri="{FF2B5EF4-FFF2-40B4-BE49-F238E27FC236}">
                <a16:creationId xmlns:a16="http://schemas.microsoft.com/office/drawing/2014/main" id="{3BA436AB-1DEC-6C4F-9F49-CCD1D1BE589B}"/>
              </a:ext>
            </a:extLst>
          </p:cNvPr>
          <p:cNvPicPr>
            <a:picLocks noChangeAspect="1"/>
          </p:cNvPicPr>
          <p:nvPr/>
        </p:nvPicPr>
        <p:blipFill>
          <a:blip r:embed="rId5"/>
          <a:stretch>
            <a:fillRect/>
          </a:stretch>
        </p:blipFill>
        <p:spPr>
          <a:xfrm>
            <a:off x="6408125" y="1245035"/>
            <a:ext cx="4960442" cy="3224287"/>
          </a:xfrm>
          <a:prstGeom prst="rect">
            <a:avLst/>
          </a:prstGeom>
        </p:spPr>
      </p:pic>
      <p:pic>
        <p:nvPicPr>
          <p:cNvPr id="18" name="Picture 1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45D470-8026-3642-BF45-A769DCF37E7C}"/>
              </a:ext>
            </a:extLst>
          </p:cNvPr>
          <p:cNvSpPr txBox="1"/>
          <p:nvPr/>
        </p:nvSpPr>
        <p:spPr>
          <a:xfrm>
            <a:off x="712520" y="4920605"/>
            <a:ext cx="11281559" cy="1116909"/>
          </a:xfrm>
          <a:prstGeom prst="rect">
            <a:avLst/>
          </a:prstGeom>
          <a:noFill/>
        </p:spPr>
        <p:txBody>
          <a:bodyPr wrap="square">
            <a:spAutoFit/>
          </a:bodyPr>
          <a:lstStyle/>
          <a:p>
            <a:pPr marL="0" indent="0" algn="ctr">
              <a:lnSpc>
                <a:spcPct val="200000"/>
              </a:lnSpc>
              <a:buNone/>
            </a:pPr>
            <a:r>
              <a:rPr lang="en-US" dirty="0"/>
              <a:t>Utilizes Bayes theorem </a:t>
            </a:r>
            <a:r>
              <a:rPr lang="en-US" dirty="0">
                <a:sym typeface="Wingdings" pitchFamily="2" charset="2"/>
              </a:rPr>
              <a:t>i.e. determine the</a:t>
            </a:r>
            <a:r>
              <a:rPr lang="en-US" dirty="0"/>
              <a:t> probability that a mushroom is edible or poisonous given the different attribute assignments.</a:t>
            </a:r>
          </a:p>
        </p:txBody>
      </p:sp>
      <p:pic>
        <p:nvPicPr>
          <p:cNvPr id="8" name="Audio 7">
            <a:hlinkClick r:id="" action="ppaction://media"/>
            <a:extLst>
              <a:ext uri="{FF2B5EF4-FFF2-40B4-BE49-F238E27FC236}">
                <a16:creationId xmlns:a16="http://schemas.microsoft.com/office/drawing/2014/main" id="{A7C2D2C1-897C-5045-8B3B-C5BE998AC7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20642485"/>
      </p:ext>
    </p:extLst>
  </p:cSld>
  <p:clrMapOvr>
    <a:masterClrMapping/>
  </p:clrMapOvr>
  <mc:AlternateContent xmlns:mc="http://schemas.openxmlformats.org/markup-compatibility/2006">
    <mc:Choice xmlns:p14="http://schemas.microsoft.com/office/powerpoint/2010/main" Requires="p14">
      <p:transition spd="slow" p14:dur="2000" advTm="87369"/>
    </mc:Choice>
    <mc:Fallback>
      <p:transition spd="slow" advTm="87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0" name="Rectangle 22">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2" name="Picture 24">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3" name="Straight Connector 26">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40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cture containing treemap chart&#10;&#10;Description automatically generated">
            <a:extLst>
              <a:ext uri="{FF2B5EF4-FFF2-40B4-BE49-F238E27FC236}">
                <a16:creationId xmlns:a16="http://schemas.microsoft.com/office/drawing/2014/main" id="{125F98CF-FD19-D643-8CCB-1F291B2A8A3F}"/>
              </a:ext>
            </a:extLst>
          </p:cNvPr>
          <p:cNvPicPr>
            <a:picLocks noGrp="1" noChangeAspect="1"/>
          </p:cNvPicPr>
          <p:nvPr>
            <p:ph idx="1"/>
          </p:nvPr>
        </p:nvPicPr>
        <p:blipFill>
          <a:blip r:embed="rId6"/>
          <a:stretch>
            <a:fillRect/>
          </a:stretch>
        </p:blipFill>
        <p:spPr>
          <a:xfrm>
            <a:off x="2331766" y="643467"/>
            <a:ext cx="7528467" cy="5571066"/>
          </a:xfrm>
          <a:prstGeom prst="rect">
            <a:avLst/>
          </a:prstGeom>
        </p:spPr>
      </p:pic>
      <p:pic>
        <p:nvPicPr>
          <p:cNvPr id="17" name="Audio 16">
            <a:hlinkClick r:id="" action="ppaction://media"/>
            <a:extLst>
              <a:ext uri="{FF2B5EF4-FFF2-40B4-BE49-F238E27FC236}">
                <a16:creationId xmlns:a16="http://schemas.microsoft.com/office/drawing/2014/main" id="{47F4E501-F86D-EA44-A086-F49C89A44FE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07948141"/>
      </p:ext>
    </p:extLst>
  </p:cSld>
  <p:clrMapOvr>
    <a:masterClrMapping/>
  </p:clrMapOvr>
  <mc:AlternateContent xmlns:mc="http://schemas.openxmlformats.org/markup-compatibility/2006">
    <mc:Choice xmlns:p14="http://schemas.microsoft.com/office/powerpoint/2010/main" Requires="p14">
      <p:transition spd="slow" p14:dur="2000" advTm="48885"/>
    </mc:Choice>
    <mc:Fallback>
      <p:transition spd="slow" advTm="48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D213-6279-D347-A364-1AE85332DB90}"/>
              </a:ext>
            </a:extLst>
          </p:cNvPr>
          <p:cNvSpPr>
            <a:spLocks noGrp="1"/>
          </p:cNvSpPr>
          <p:nvPr>
            <p:ph type="title"/>
          </p:nvPr>
        </p:nvSpPr>
        <p:spPr>
          <a:xfrm>
            <a:off x="1295793" y="914856"/>
            <a:ext cx="5365979" cy="1049235"/>
          </a:xfrm>
        </p:spPr>
        <p:txBody>
          <a:bodyPr>
            <a:normAutofit/>
          </a:bodyPr>
          <a:lstStyle/>
          <a:p>
            <a:r>
              <a:rPr lang="en-US" dirty="0"/>
              <a:t>Decision Tree Classifier</a:t>
            </a:r>
          </a:p>
        </p:txBody>
      </p:sp>
      <p:sp>
        <p:nvSpPr>
          <p:cNvPr id="9" name="Content Placeholder 8">
            <a:extLst>
              <a:ext uri="{FF2B5EF4-FFF2-40B4-BE49-F238E27FC236}">
                <a16:creationId xmlns:a16="http://schemas.microsoft.com/office/drawing/2014/main" id="{FD26187F-21B4-349F-1875-0A1CBE227E3A}"/>
              </a:ext>
            </a:extLst>
          </p:cNvPr>
          <p:cNvSpPr>
            <a:spLocks noGrp="1"/>
          </p:cNvSpPr>
          <p:nvPr>
            <p:ph idx="1"/>
          </p:nvPr>
        </p:nvSpPr>
        <p:spPr>
          <a:xfrm>
            <a:off x="1295793" y="2008045"/>
            <a:ext cx="4488084" cy="2824653"/>
          </a:xfrm>
        </p:spPr>
        <p:txBody>
          <a:bodyPr>
            <a:normAutofit fontScale="92500"/>
          </a:bodyPr>
          <a:lstStyle/>
          <a:p>
            <a:pPr algn="ctr">
              <a:lnSpc>
                <a:spcPct val="200000"/>
              </a:lnSpc>
            </a:pPr>
            <a:r>
              <a:rPr lang="en-US" dirty="0"/>
              <a:t>Accuracy: </a:t>
            </a:r>
            <a:r>
              <a:rPr lang="en-US" dirty="0">
                <a:solidFill>
                  <a:srgbClr val="00B050"/>
                </a:solidFill>
              </a:rPr>
              <a:t>100.0 %</a:t>
            </a:r>
          </a:p>
          <a:p>
            <a:pPr algn="ctr">
              <a:lnSpc>
                <a:spcPct val="200000"/>
              </a:lnSpc>
            </a:pPr>
            <a:r>
              <a:rPr lang="en-US" dirty="0"/>
              <a:t>Efficiency:  </a:t>
            </a:r>
            <a:r>
              <a:rPr lang="en-US" dirty="0">
                <a:solidFill>
                  <a:srgbClr val="00B050"/>
                </a:solidFill>
              </a:rPr>
              <a:t>2.1 s</a:t>
            </a:r>
          </a:p>
          <a:p>
            <a:pPr algn="ctr">
              <a:lnSpc>
                <a:spcPct val="200000"/>
              </a:lnSpc>
            </a:pPr>
            <a:r>
              <a:rPr lang="en-US" dirty="0"/>
              <a:t>False Neg: </a:t>
            </a:r>
            <a:r>
              <a:rPr lang="en-US" dirty="0">
                <a:solidFill>
                  <a:srgbClr val="00B050"/>
                </a:solidFill>
              </a:rPr>
              <a:t>0%</a:t>
            </a:r>
          </a:p>
          <a:p>
            <a:pPr algn="ctr">
              <a:lnSpc>
                <a:spcPct val="200000"/>
              </a:lnSpc>
            </a:pPr>
            <a:r>
              <a:rPr lang="en-US" dirty="0"/>
              <a:t>Assumption:  </a:t>
            </a:r>
            <a:r>
              <a:rPr lang="en-US" dirty="0">
                <a:solidFill>
                  <a:schemeClr val="accent1"/>
                </a:solidFill>
              </a:rPr>
              <a:t>Gini impurity </a:t>
            </a:r>
            <a:r>
              <a:rPr lang="en-US" dirty="0"/>
              <a:t>criterion used</a:t>
            </a:r>
          </a:p>
        </p:txBody>
      </p:sp>
      <p:sp>
        <p:nvSpPr>
          <p:cNvPr id="13" name="TextBox 12">
            <a:extLst>
              <a:ext uri="{FF2B5EF4-FFF2-40B4-BE49-F238E27FC236}">
                <a16:creationId xmlns:a16="http://schemas.microsoft.com/office/drawing/2014/main" id="{9A45D470-8026-3642-BF45-A769DCF37E7C}"/>
              </a:ext>
            </a:extLst>
          </p:cNvPr>
          <p:cNvSpPr txBox="1"/>
          <p:nvPr/>
        </p:nvSpPr>
        <p:spPr>
          <a:xfrm>
            <a:off x="712520" y="4920605"/>
            <a:ext cx="11281559" cy="1116909"/>
          </a:xfrm>
          <a:prstGeom prst="rect">
            <a:avLst/>
          </a:prstGeom>
          <a:noFill/>
        </p:spPr>
        <p:txBody>
          <a:bodyPr wrap="square">
            <a:spAutoFit/>
          </a:bodyPr>
          <a:lstStyle/>
          <a:p>
            <a:pPr marL="0" indent="0" algn="ctr">
              <a:lnSpc>
                <a:spcPct val="200000"/>
              </a:lnSpc>
              <a:buNone/>
            </a:pPr>
            <a:r>
              <a:rPr lang="en-US" dirty="0"/>
              <a:t>Utilizes greedy divide and conquer algorithm to build out splitting tree nodes in efforts to form homogenous subsets. Most important attribute identified for classification: </a:t>
            </a:r>
            <a:r>
              <a:rPr lang="en-US" dirty="0">
                <a:solidFill>
                  <a:schemeClr val="accent1"/>
                </a:solidFill>
              </a:rPr>
              <a:t>gill-color</a:t>
            </a:r>
          </a:p>
        </p:txBody>
      </p:sp>
      <p:pic>
        <p:nvPicPr>
          <p:cNvPr id="4" name="Picture 3" descr="Calendar&#10;&#10;Description automatically generated">
            <a:extLst>
              <a:ext uri="{FF2B5EF4-FFF2-40B4-BE49-F238E27FC236}">
                <a16:creationId xmlns:a16="http://schemas.microsoft.com/office/drawing/2014/main" id="{A7E1AB64-1843-A046-9C19-FEB94A800C3D}"/>
              </a:ext>
            </a:extLst>
          </p:cNvPr>
          <p:cNvPicPr>
            <a:picLocks noChangeAspect="1"/>
          </p:cNvPicPr>
          <p:nvPr/>
        </p:nvPicPr>
        <p:blipFill>
          <a:blip r:embed="rId5"/>
          <a:stretch>
            <a:fillRect/>
          </a:stretch>
        </p:blipFill>
        <p:spPr>
          <a:xfrm>
            <a:off x="6530720" y="1352898"/>
            <a:ext cx="5283200" cy="3479800"/>
          </a:xfrm>
          <a:prstGeom prst="rect">
            <a:avLst/>
          </a:prstGeom>
        </p:spPr>
      </p:pic>
      <p:pic>
        <p:nvPicPr>
          <p:cNvPr id="7" name="Audio 6">
            <a:hlinkClick r:id="" action="ppaction://media"/>
            <a:extLst>
              <a:ext uri="{FF2B5EF4-FFF2-40B4-BE49-F238E27FC236}">
                <a16:creationId xmlns:a16="http://schemas.microsoft.com/office/drawing/2014/main" id="{E2FCB206-9DF0-844E-9FD5-2323797BBB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45700786"/>
      </p:ext>
    </p:extLst>
  </p:cSld>
  <p:clrMapOvr>
    <a:masterClrMapping/>
  </p:clrMapOvr>
  <mc:AlternateContent xmlns:mc="http://schemas.openxmlformats.org/markup-compatibility/2006">
    <mc:Choice xmlns:p14="http://schemas.microsoft.com/office/powerpoint/2010/main" Requires="p14">
      <p:transition spd="slow" p14:dur="2000" advTm="95394"/>
    </mc:Choice>
    <mc:Fallback>
      <p:transition spd="slow" advTm="95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D286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Timeline&#10;&#10;Description automatically generated with low confidence">
            <a:extLst>
              <a:ext uri="{FF2B5EF4-FFF2-40B4-BE49-F238E27FC236}">
                <a16:creationId xmlns:a16="http://schemas.microsoft.com/office/drawing/2014/main" id="{08D0671C-5FE7-184F-9B49-172C0BC06646}"/>
              </a:ext>
            </a:extLst>
          </p:cNvPr>
          <p:cNvPicPr>
            <a:picLocks noGrp="1" noChangeAspect="1"/>
          </p:cNvPicPr>
          <p:nvPr>
            <p:ph idx="4294967295"/>
          </p:nvPr>
        </p:nvPicPr>
        <p:blipFill>
          <a:blip r:embed="rId5"/>
          <a:stretch>
            <a:fillRect/>
          </a:stretch>
        </p:blipFill>
        <p:spPr>
          <a:xfrm>
            <a:off x="643467" y="1207093"/>
            <a:ext cx="10905066" cy="4443813"/>
          </a:xfrm>
          <a:prstGeom prst="rect">
            <a:avLst/>
          </a:prstGeom>
        </p:spPr>
      </p:pic>
      <p:pic>
        <p:nvPicPr>
          <p:cNvPr id="11" name="Audio 10">
            <a:hlinkClick r:id="" action="ppaction://media"/>
            <a:extLst>
              <a:ext uri="{FF2B5EF4-FFF2-40B4-BE49-F238E27FC236}">
                <a16:creationId xmlns:a16="http://schemas.microsoft.com/office/drawing/2014/main" id="{478D5CB9-D7C5-4449-BB66-2BCB2CC540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78140880"/>
      </p:ext>
    </p:extLst>
  </p:cSld>
  <p:clrMapOvr>
    <a:masterClrMapping/>
  </p:clrMapOvr>
  <mc:AlternateContent xmlns:mc="http://schemas.openxmlformats.org/markup-compatibility/2006">
    <mc:Choice xmlns:p14="http://schemas.microsoft.com/office/powerpoint/2010/main" Requires="p14">
      <p:transition spd="slow" p14:dur="2000" advTm="18377"/>
    </mc:Choice>
    <mc:Fallback>
      <p:transition spd="slow" advTm="18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D286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Timeline&#10;&#10;Description automatically generated with low confidence">
            <a:extLst>
              <a:ext uri="{FF2B5EF4-FFF2-40B4-BE49-F238E27FC236}">
                <a16:creationId xmlns:a16="http://schemas.microsoft.com/office/drawing/2014/main" id="{08D0671C-5FE7-184F-9B49-172C0BC06646}"/>
              </a:ext>
            </a:extLst>
          </p:cNvPr>
          <p:cNvPicPr>
            <a:picLocks noGrp="1" noChangeAspect="1"/>
          </p:cNvPicPr>
          <p:nvPr>
            <p:ph idx="4294967295"/>
          </p:nvPr>
        </p:nvPicPr>
        <p:blipFill>
          <a:blip r:embed="rId5"/>
          <a:stretch>
            <a:fillRect/>
          </a:stretch>
        </p:blipFill>
        <p:spPr>
          <a:xfrm>
            <a:off x="643467" y="1207093"/>
            <a:ext cx="10905066" cy="4443813"/>
          </a:xfrm>
          <a:prstGeom prst="rect">
            <a:avLst/>
          </a:prstGeom>
        </p:spPr>
      </p:pic>
      <p:sp>
        <p:nvSpPr>
          <p:cNvPr id="2" name="Oval 1">
            <a:extLst>
              <a:ext uri="{FF2B5EF4-FFF2-40B4-BE49-F238E27FC236}">
                <a16:creationId xmlns:a16="http://schemas.microsoft.com/office/drawing/2014/main" id="{D121D13A-CEC5-CA4D-9871-41FEAB819407}"/>
              </a:ext>
            </a:extLst>
          </p:cNvPr>
          <p:cNvSpPr/>
          <p:nvPr/>
        </p:nvSpPr>
        <p:spPr>
          <a:xfrm>
            <a:off x="4203032" y="1207093"/>
            <a:ext cx="1058779" cy="6377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C242E0ED-50B5-4A4A-8048-60016660AA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72822504"/>
      </p:ext>
    </p:extLst>
  </p:cSld>
  <p:clrMapOvr>
    <a:masterClrMapping/>
  </p:clrMapOvr>
  <mc:AlternateContent xmlns:mc="http://schemas.openxmlformats.org/markup-compatibility/2006">
    <mc:Choice xmlns:p14="http://schemas.microsoft.com/office/powerpoint/2010/main" Requires="p14">
      <p:transition spd="slow" p14:dur="2000" advTm="26568"/>
    </mc:Choice>
    <mc:Fallback>
      <p:transition spd="slow" advTm="26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roll of toilet paper&#10;&#10;Description automatically generated with low confidence">
            <a:extLst>
              <a:ext uri="{FF2B5EF4-FFF2-40B4-BE49-F238E27FC236}">
                <a16:creationId xmlns:a16="http://schemas.microsoft.com/office/drawing/2014/main" id="{B905CCBC-1366-E24B-A97E-24BDBE39C347}"/>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597"/>
                    </a14:imgEffect>
                    <a14:imgEffect>
                      <a14:saturation sat="25000"/>
                    </a14:imgEffect>
                  </a14:imgLayer>
                </a14:imgProps>
              </a:ext>
            </a:extLst>
          </a:blip>
          <a:stretch>
            <a:fillRect/>
          </a:stretch>
        </p:blipFill>
        <p:spPr>
          <a:xfrm>
            <a:off x="458003" y="1280159"/>
            <a:ext cx="3812494" cy="4297681"/>
          </a:xfrm>
          <a:prstGeom prst="rect">
            <a:avLst/>
          </a:prstGeom>
        </p:spPr>
      </p:pic>
      <p:sp>
        <p:nvSpPr>
          <p:cNvPr id="2" name="Title 1">
            <a:extLst>
              <a:ext uri="{FF2B5EF4-FFF2-40B4-BE49-F238E27FC236}">
                <a16:creationId xmlns:a16="http://schemas.microsoft.com/office/drawing/2014/main" id="{C508EE0A-E006-3344-88FC-B8F58B0D5205}"/>
              </a:ext>
            </a:extLst>
          </p:cNvPr>
          <p:cNvSpPr>
            <a:spLocks noGrp="1"/>
          </p:cNvSpPr>
          <p:nvPr>
            <p:ph type="title"/>
          </p:nvPr>
        </p:nvSpPr>
        <p:spPr>
          <a:xfrm>
            <a:off x="5525793" y="1590986"/>
            <a:ext cx="4341538" cy="1115705"/>
          </a:xfrm>
        </p:spPr>
        <p:txBody>
          <a:bodyPr anchor="t">
            <a:normAutofit/>
          </a:bodyPr>
          <a:lstStyle/>
          <a:p>
            <a:pPr algn="ctr"/>
            <a:r>
              <a:rPr lang="en-US" dirty="0"/>
              <a:t>Problem Statement</a:t>
            </a:r>
          </a:p>
        </p:txBody>
      </p:sp>
      <p:cxnSp>
        <p:nvCxnSpPr>
          <p:cNvPr id="29" name="Straight Connector 28">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B5BEBC-BBD3-9B49-8211-C364814172BC}"/>
              </a:ext>
            </a:extLst>
          </p:cNvPr>
          <p:cNvSpPr>
            <a:spLocks noGrp="1"/>
          </p:cNvSpPr>
          <p:nvPr>
            <p:ph idx="1"/>
          </p:nvPr>
        </p:nvSpPr>
        <p:spPr>
          <a:xfrm>
            <a:off x="4924851" y="1600199"/>
            <a:ext cx="6130003" cy="4297680"/>
          </a:xfrm>
        </p:spPr>
        <p:txBody>
          <a:bodyPr anchor="ctr">
            <a:normAutofit/>
          </a:bodyPr>
          <a:lstStyle/>
          <a:p>
            <a:pPr marL="0" indent="0">
              <a:buNone/>
            </a:pPr>
            <a:r>
              <a:rPr lang="en-US" dirty="0"/>
              <a:t>Mushrooms are a widely popular fungi for consumption. However, while some can be delicious, some can also be very poisonous. One minor characteristic can be the difference between life and death.  With the increasing interest in outdoor foraging, it is imperative to have a reliable classification system for individuals to utilize in their excursions to keep themselves safe. </a:t>
            </a:r>
          </a:p>
        </p:txBody>
      </p:sp>
      <p:pic>
        <p:nvPicPr>
          <p:cNvPr id="11" name="Audio 10">
            <a:hlinkClick r:id="" action="ppaction://media"/>
            <a:extLst>
              <a:ext uri="{FF2B5EF4-FFF2-40B4-BE49-F238E27FC236}">
                <a16:creationId xmlns:a16="http://schemas.microsoft.com/office/drawing/2014/main" id="{0AC84786-8CEF-6B44-ABE0-4AFD1007EB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36568077"/>
      </p:ext>
    </p:extLst>
  </p:cSld>
  <p:clrMapOvr>
    <a:masterClrMapping/>
  </p:clrMapOvr>
  <mc:AlternateContent xmlns:mc="http://schemas.openxmlformats.org/markup-compatibility/2006">
    <mc:Choice xmlns:p14="http://schemas.microsoft.com/office/powerpoint/2010/main" Requires="p14">
      <p:transition spd="slow" p14:dur="2000" advTm="61336"/>
    </mc:Choice>
    <mc:Fallback>
      <p:transition spd="slow" advTm="61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D213-6279-D347-A364-1AE85332DB90}"/>
              </a:ext>
            </a:extLst>
          </p:cNvPr>
          <p:cNvSpPr>
            <a:spLocks noGrp="1"/>
          </p:cNvSpPr>
          <p:nvPr>
            <p:ph type="title"/>
          </p:nvPr>
        </p:nvSpPr>
        <p:spPr>
          <a:xfrm>
            <a:off x="1295793" y="986347"/>
            <a:ext cx="6060350" cy="1049235"/>
          </a:xfrm>
        </p:spPr>
        <p:txBody>
          <a:bodyPr>
            <a:normAutofit/>
          </a:bodyPr>
          <a:lstStyle/>
          <a:p>
            <a:r>
              <a:rPr lang="en-US" dirty="0"/>
              <a:t>Random Forrest Classifier</a:t>
            </a:r>
          </a:p>
        </p:txBody>
      </p:sp>
      <p:sp>
        <p:nvSpPr>
          <p:cNvPr id="9" name="Content Placeholder 8">
            <a:extLst>
              <a:ext uri="{FF2B5EF4-FFF2-40B4-BE49-F238E27FC236}">
                <a16:creationId xmlns:a16="http://schemas.microsoft.com/office/drawing/2014/main" id="{FD26187F-21B4-349F-1875-0A1CBE227E3A}"/>
              </a:ext>
            </a:extLst>
          </p:cNvPr>
          <p:cNvSpPr>
            <a:spLocks noGrp="1"/>
          </p:cNvSpPr>
          <p:nvPr>
            <p:ph idx="1"/>
          </p:nvPr>
        </p:nvSpPr>
        <p:spPr>
          <a:xfrm>
            <a:off x="1295793" y="2008045"/>
            <a:ext cx="4488084" cy="2824653"/>
          </a:xfrm>
        </p:spPr>
        <p:txBody>
          <a:bodyPr>
            <a:normAutofit fontScale="92500"/>
          </a:bodyPr>
          <a:lstStyle/>
          <a:p>
            <a:pPr algn="ctr">
              <a:lnSpc>
                <a:spcPct val="200000"/>
              </a:lnSpc>
            </a:pPr>
            <a:r>
              <a:rPr lang="en-US" dirty="0"/>
              <a:t>Accuracy: </a:t>
            </a:r>
            <a:r>
              <a:rPr lang="en-US" dirty="0">
                <a:solidFill>
                  <a:srgbClr val="00B050"/>
                </a:solidFill>
              </a:rPr>
              <a:t>100.0 %</a:t>
            </a:r>
          </a:p>
          <a:p>
            <a:pPr algn="ctr">
              <a:lnSpc>
                <a:spcPct val="200000"/>
              </a:lnSpc>
            </a:pPr>
            <a:r>
              <a:rPr lang="en-US" dirty="0"/>
              <a:t>Efficiency:  </a:t>
            </a:r>
            <a:r>
              <a:rPr lang="en-US" dirty="0">
                <a:solidFill>
                  <a:srgbClr val="FF0000"/>
                </a:solidFill>
              </a:rPr>
              <a:t>4.9 s</a:t>
            </a:r>
          </a:p>
          <a:p>
            <a:pPr algn="ctr">
              <a:lnSpc>
                <a:spcPct val="200000"/>
              </a:lnSpc>
            </a:pPr>
            <a:r>
              <a:rPr lang="en-US" dirty="0"/>
              <a:t>False Neg: </a:t>
            </a:r>
            <a:r>
              <a:rPr lang="en-US" dirty="0">
                <a:solidFill>
                  <a:srgbClr val="00B050"/>
                </a:solidFill>
              </a:rPr>
              <a:t>0%</a:t>
            </a:r>
          </a:p>
          <a:p>
            <a:pPr algn="ctr">
              <a:lnSpc>
                <a:spcPct val="200000"/>
              </a:lnSpc>
            </a:pPr>
            <a:r>
              <a:rPr lang="en-US" dirty="0"/>
              <a:t>Assumption:  </a:t>
            </a:r>
            <a:r>
              <a:rPr lang="en-US" dirty="0">
                <a:solidFill>
                  <a:schemeClr val="accent1"/>
                </a:solidFill>
              </a:rPr>
              <a:t>Gini impurity </a:t>
            </a:r>
            <a:r>
              <a:rPr lang="en-US" dirty="0"/>
              <a:t>criterion used</a:t>
            </a:r>
          </a:p>
        </p:txBody>
      </p:sp>
      <p:sp>
        <p:nvSpPr>
          <p:cNvPr id="13" name="TextBox 12">
            <a:extLst>
              <a:ext uri="{FF2B5EF4-FFF2-40B4-BE49-F238E27FC236}">
                <a16:creationId xmlns:a16="http://schemas.microsoft.com/office/drawing/2014/main" id="{9A45D470-8026-3642-BF45-A769DCF37E7C}"/>
              </a:ext>
            </a:extLst>
          </p:cNvPr>
          <p:cNvSpPr txBox="1"/>
          <p:nvPr/>
        </p:nvSpPr>
        <p:spPr>
          <a:xfrm>
            <a:off x="598269" y="5152022"/>
            <a:ext cx="11281559" cy="562911"/>
          </a:xfrm>
          <a:prstGeom prst="rect">
            <a:avLst/>
          </a:prstGeom>
          <a:noFill/>
        </p:spPr>
        <p:txBody>
          <a:bodyPr wrap="square">
            <a:spAutoFit/>
          </a:bodyPr>
          <a:lstStyle/>
          <a:p>
            <a:pPr algn="ctr">
              <a:lnSpc>
                <a:spcPct val="200000"/>
              </a:lnSpc>
            </a:pPr>
            <a:r>
              <a:rPr lang="en-US" dirty="0"/>
              <a:t>Combines many decision trees models to account for inherent randomness that is often observed in real-world data. </a:t>
            </a:r>
            <a:endParaRPr lang="en-US" dirty="0">
              <a:solidFill>
                <a:schemeClr val="accent1"/>
              </a:solidFill>
            </a:endParaRPr>
          </a:p>
        </p:txBody>
      </p:sp>
      <p:pic>
        <p:nvPicPr>
          <p:cNvPr id="5" name="Picture 4" descr="Calendar&#10;&#10;Description automatically generated">
            <a:extLst>
              <a:ext uri="{FF2B5EF4-FFF2-40B4-BE49-F238E27FC236}">
                <a16:creationId xmlns:a16="http://schemas.microsoft.com/office/drawing/2014/main" id="{DAB8130E-A731-DB41-A885-FDD07A8C47C6}"/>
              </a:ext>
            </a:extLst>
          </p:cNvPr>
          <p:cNvPicPr>
            <a:picLocks noChangeAspect="1"/>
          </p:cNvPicPr>
          <p:nvPr/>
        </p:nvPicPr>
        <p:blipFill>
          <a:blip r:embed="rId5"/>
          <a:stretch>
            <a:fillRect/>
          </a:stretch>
        </p:blipFill>
        <p:spPr>
          <a:xfrm>
            <a:off x="6545828" y="1689031"/>
            <a:ext cx="5334000" cy="3505200"/>
          </a:xfrm>
          <a:prstGeom prst="rect">
            <a:avLst/>
          </a:prstGeom>
        </p:spPr>
      </p:pic>
      <p:pic>
        <p:nvPicPr>
          <p:cNvPr id="11" name="Audio 10">
            <a:hlinkClick r:id="" action="ppaction://media"/>
            <a:extLst>
              <a:ext uri="{FF2B5EF4-FFF2-40B4-BE49-F238E27FC236}">
                <a16:creationId xmlns:a16="http://schemas.microsoft.com/office/drawing/2014/main" id="{E59F995B-A5F3-254C-923B-23A1E48A8A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86440012"/>
      </p:ext>
    </p:extLst>
  </p:cSld>
  <p:clrMapOvr>
    <a:masterClrMapping/>
  </p:clrMapOvr>
  <mc:AlternateContent xmlns:mc="http://schemas.openxmlformats.org/markup-compatibility/2006">
    <mc:Choice xmlns:p14="http://schemas.microsoft.com/office/powerpoint/2010/main" Requires="p14">
      <p:transition spd="slow" p14:dur="2000" advTm="65824"/>
    </mc:Choice>
    <mc:Fallback>
      <p:transition spd="slow" advTm="65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B3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funnel chart&#10;&#10;Description automatically generated">
            <a:extLst>
              <a:ext uri="{FF2B5EF4-FFF2-40B4-BE49-F238E27FC236}">
                <a16:creationId xmlns:a16="http://schemas.microsoft.com/office/drawing/2014/main" id="{8F67FE23-8945-EE47-8ED6-2AA456E288BA}"/>
              </a:ext>
            </a:extLst>
          </p:cNvPr>
          <p:cNvPicPr>
            <a:picLocks noGrp="1" noChangeAspect="1"/>
          </p:cNvPicPr>
          <p:nvPr>
            <p:ph idx="4294967295"/>
          </p:nvPr>
        </p:nvPicPr>
        <p:blipFill>
          <a:blip r:embed="rId5"/>
          <a:stretch>
            <a:fillRect/>
          </a:stretch>
        </p:blipFill>
        <p:spPr>
          <a:xfrm>
            <a:off x="1031395" y="643467"/>
            <a:ext cx="10129210" cy="5571066"/>
          </a:xfrm>
          <a:prstGeom prst="rect">
            <a:avLst/>
          </a:prstGeom>
        </p:spPr>
      </p:pic>
      <p:pic>
        <p:nvPicPr>
          <p:cNvPr id="7" name="Audio 6">
            <a:hlinkClick r:id="" action="ppaction://media"/>
            <a:extLst>
              <a:ext uri="{FF2B5EF4-FFF2-40B4-BE49-F238E27FC236}">
                <a16:creationId xmlns:a16="http://schemas.microsoft.com/office/drawing/2014/main" id="{59CC3480-F136-C04C-B84B-EDFC3548AE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0384768"/>
      </p:ext>
    </p:extLst>
  </p:cSld>
  <p:clrMapOvr>
    <a:masterClrMapping/>
  </p:clrMapOvr>
  <mc:AlternateContent xmlns:mc="http://schemas.openxmlformats.org/markup-compatibility/2006">
    <mc:Choice xmlns:p14="http://schemas.microsoft.com/office/powerpoint/2010/main" Requires="p14">
      <p:transition spd="slow" p14:dur="2000" advTm="69734"/>
    </mc:Choice>
    <mc:Fallback>
      <p:transition spd="slow" advTm="697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9C293-A64A-3247-B6F2-D007DB71D1D9}"/>
              </a:ext>
            </a:extLst>
          </p:cNvPr>
          <p:cNvSpPr>
            <a:spLocks noGrp="1"/>
          </p:cNvSpPr>
          <p:nvPr>
            <p:ph type="title"/>
          </p:nvPr>
        </p:nvSpPr>
        <p:spPr>
          <a:xfrm>
            <a:off x="1451579" y="804519"/>
            <a:ext cx="9603275" cy="1049235"/>
          </a:xfrm>
        </p:spPr>
        <p:txBody>
          <a:bodyPr>
            <a:normAutofit/>
          </a:bodyPr>
          <a:lstStyle/>
          <a:p>
            <a:r>
              <a:rPr lang="en-US" dirty="0"/>
              <a:t>Conclusion</a:t>
            </a:r>
          </a:p>
        </p:txBody>
      </p:sp>
      <p:graphicFrame>
        <p:nvGraphicFramePr>
          <p:cNvPr id="5" name="Content Placeholder 2">
            <a:extLst>
              <a:ext uri="{FF2B5EF4-FFF2-40B4-BE49-F238E27FC236}">
                <a16:creationId xmlns:a16="http://schemas.microsoft.com/office/drawing/2014/main" id="{1C45F357-78B5-0657-180D-F9DA3EC70449}"/>
              </a:ext>
            </a:extLst>
          </p:cNvPr>
          <p:cNvGraphicFramePr>
            <a:graphicFrameLocks noGrp="1"/>
          </p:cNvGraphicFramePr>
          <p:nvPr>
            <p:ph idx="1"/>
            <p:extLst>
              <p:ext uri="{D42A27DB-BD31-4B8C-83A1-F6EECF244321}">
                <p14:modId xmlns:p14="http://schemas.microsoft.com/office/powerpoint/2010/main" val="1872789023"/>
              </p:ext>
            </p:extLst>
          </p:nvPr>
        </p:nvGraphicFramePr>
        <p:xfrm>
          <a:off x="1450975" y="2074460"/>
          <a:ext cx="9604375" cy="35904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71C8AF4F-1C46-7248-822E-4C37298FF5E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2522174"/>
      </p:ext>
    </p:extLst>
  </p:cSld>
  <p:clrMapOvr>
    <a:masterClrMapping/>
  </p:clrMapOvr>
  <mc:AlternateContent xmlns:mc="http://schemas.openxmlformats.org/markup-compatibility/2006">
    <mc:Choice xmlns:p14="http://schemas.microsoft.com/office/powerpoint/2010/main" Requires="p14">
      <p:transition spd="slow" p14:dur="2000" advTm="51588"/>
    </mc:Choice>
    <mc:Fallback>
      <p:transition spd="slow" advTm="51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EE20CDA-722A-4248-8527-1C6459FE3254}"/>
              </a:ext>
            </a:extLst>
          </p:cNvPr>
          <p:cNvSpPr>
            <a:spLocks noGrp="1"/>
          </p:cNvSpPr>
          <p:nvPr>
            <p:ph type="title"/>
          </p:nvPr>
        </p:nvSpPr>
        <p:spPr>
          <a:xfrm>
            <a:off x="1451579" y="2303047"/>
            <a:ext cx="3272093" cy="2674198"/>
          </a:xfrm>
        </p:spPr>
        <p:txBody>
          <a:bodyPr anchor="t">
            <a:normAutofit/>
          </a:bodyPr>
          <a:lstStyle/>
          <a:p>
            <a:pPr algn="ctr"/>
            <a:r>
              <a:rPr lang="en-US" dirty="0"/>
              <a:t>Project </a:t>
            </a:r>
            <a:br>
              <a:rPr lang="en-US" dirty="0"/>
            </a:br>
            <a:r>
              <a:rPr lang="en-US" dirty="0"/>
              <a:t>Timeline</a:t>
            </a:r>
          </a:p>
        </p:txBody>
      </p:sp>
      <p:cxnSp>
        <p:nvCxnSpPr>
          <p:cNvPr id="24" name="Straight Connector 23">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6"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8" name="Picture 27">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DBEBC04F-CB1F-7B59-6B23-3709028D02ED}"/>
              </a:ext>
            </a:extLst>
          </p:cNvPr>
          <p:cNvGraphicFramePr>
            <a:graphicFrameLocks noGrp="1"/>
          </p:cNvGraphicFramePr>
          <p:nvPr>
            <p:ph idx="1"/>
            <p:extLst>
              <p:ext uri="{D42A27DB-BD31-4B8C-83A1-F6EECF244321}">
                <p14:modId xmlns:p14="http://schemas.microsoft.com/office/powerpoint/2010/main" val="1403199960"/>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Audio 7">
            <a:hlinkClick r:id="" action="ppaction://media"/>
            <a:extLst>
              <a:ext uri="{FF2B5EF4-FFF2-40B4-BE49-F238E27FC236}">
                <a16:creationId xmlns:a16="http://schemas.microsoft.com/office/drawing/2014/main" id="{B68A5A2B-13F3-9C47-96CA-2D6044528A0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67454779"/>
      </p:ext>
    </p:extLst>
  </p:cSld>
  <p:clrMapOvr>
    <a:masterClrMapping/>
  </p:clrMapOvr>
  <mc:AlternateContent xmlns:mc="http://schemas.openxmlformats.org/markup-compatibility/2006">
    <mc:Choice xmlns:p14="http://schemas.microsoft.com/office/powerpoint/2010/main" Requires="p14">
      <p:transition spd="slow" p14:dur="2000" advTm="33548"/>
    </mc:Choice>
    <mc:Fallback>
      <p:transition spd="slow" advTm="33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6" name="Picture 5" descr="A picture containing wooden, vegetable&#10;&#10;Description automatically generated">
            <a:extLst>
              <a:ext uri="{FF2B5EF4-FFF2-40B4-BE49-F238E27FC236}">
                <a16:creationId xmlns:a16="http://schemas.microsoft.com/office/drawing/2014/main" id="{ED6B79D9-7A07-CC4B-A4AF-9A822B05ADD0}"/>
              </a:ext>
            </a:extLst>
          </p:cNvPr>
          <p:cNvPicPr>
            <a:picLocks noChangeAspect="1"/>
          </p:cNvPicPr>
          <p:nvPr/>
        </p:nvPicPr>
        <p:blipFill>
          <a:blip r:embed="rId5">
            <a:duotone>
              <a:schemeClr val="bg2">
                <a:shade val="45000"/>
                <a:satMod val="135000"/>
              </a:schemeClr>
              <a:prstClr val="white"/>
            </a:duotone>
          </a:blip>
          <a:stretch>
            <a:fillRect/>
          </a:stretch>
        </p:blipFill>
        <p:spPr>
          <a:xfrm>
            <a:off x="0" y="2059"/>
            <a:ext cx="12195663" cy="6855941"/>
          </a:xfrm>
          <a:prstGeom prst="rect">
            <a:avLst/>
          </a:prstGeom>
        </p:spPr>
      </p:pic>
      <p:sp>
        <p:nvSpPr>
          <p:cNvPr id="4" name="Title 3">
            <a:extLst>
              <a:ext uri="{FF2B5EF4-FFF2-40B4-BE49-F238E27FC236}">
                <a16:creationId xmlns:a16="http://schemas.microsoft.com/office/drawing/2014/main" id="{1F16FA8D-64D6-AC45-93A6-F06922E930C1}"/>
              </a:ext>
            </a:extLst>
          </p:cNvPr>
          <p:cNvSpPr>
            <a:spLocks noGrp="1"/>
          </p:cNvSpPr>
          <p:nvPr>
            <p:ph type="title" idx="4294967295"/>
          </p:nvPr>
        </p:nvSpPr>
        <p:spPr>
          <a:xfrm>
            <a:off x="5870708" y="5157146"/>
            <a:ext cx="7407275" cy="2519363"/>
          </a:xfrm>
          <a:noFill/>
        </p:spPr>
        <p:txBody>
          <a:bodyPr vert="horz" lIns="91440" tIns="45720" rIns="91440" bIns="0" rtlCol="0" anchor="ctr">
            <a:normAutofit/>
          </a:bodyPr>
          <a:lstStyle/>
          <a:p>
            <a:pPr algn="ctr"/>
            <a:r>
              <a:rPr lang="en-US" sz="6000" dirty="0">
                <a:solidFill>
                  <a:schemeClr val="tx2"/>
                </a:solidFill>
              </a:rPr>
              <a:t>Thank you!</a:t>
            </a:r>
          </a:p>
        </p:txBody>
      </p:sp>
      <p:pic>
        <p:nvPicPr>
          <p:cNvPr id="14" name="Audio 13">
            <a:hlinkClick r:id="" action="ppaction://media"/>
            <a:extLst>
              <a:ext uri="{FF2B5EF4-FFF2-40B4-BE49-F238E27FC236}">
                <a16:creationId xmlns:a16="http://schemas.microsoft.com/office/drawing/2014/main" id="{988DED0B-4E03-B743-A5FD-4279262432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47984025"/>
      </p:ext>
    </p:extLst>
  </p:cSld>
  <p:clrMapOvr>
    <a:masterClrMapping/>
  </p:clrMapOvr>
  <mc:AlternateContent xmlns:mc="http://schemas.openxmlformats.org/markup-compatibility/2006">
    <mc:Choice xmlns:p14="http://schemas.microsoft.com/office/powerpoint/2010/main" Requires="p14">
      <p:transition spd="slow" p14:dur="2000" advTm="25576"/>
    </mc:Choice>
    <mc:Fallback>
      <p:transition spd="slow" advTm="25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135D8-2691-C843-9A8C-0BAF1CF36AFF}"/>
              </a:ext>
            </a:extLst>
          </p:cNvPr>
          <p:cNvSpPr>
            <a:spLocks noGrp="1"/>
          </p:cNvSpPr>
          <p:nvPr>
            <p:ph type="title"/>
          </p:nvPr>
        </p:nvSpPr>
        <p:spPr>
          <a:xfrm>
            <a:off x="5575359" y="1090113"/>
            <a:ext cx="5251524" cy="1020171"/>
          </a:xfrm>
        </p:spPr>
        <p:txBody>
          <a:bodyPr anchor="ctr">
            <a:normAutofit/>
          </a:bodyPr>
          <a:lstStyle/>
          <a:p>
            <a:r>
              <a:rPr lang="en-US" dirty="0"/>
              <a:t>Executive Summary</a:t>
            </a:r>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40FC9AE-78D9-5646-8A28-943D24D0429D}"/>
              </a:ext>
            </a:extLst>
          </p:cNvPr>
          <p:cNvSpPr>
            <a:spLocks noGrp="1"/>
          </p:cNvSpPr>
          <p:nvPr>
            <p:ph idx="1"/>
          </p:nvPr>
        </p:nvSpPr>
        <p:spPr>
          <a:xfrm>
            <a:off x="4924851" y="1600199"/>
            <a:ext cx="6130003" cy="4297680"/>
          </a:xfrm>
        </p:spPr>
        <p:txBody>
          <a:bodyPr anchor="ctr">
            <a:normAutofit/>
          </a:bodyPr>
          <a:lstStyle/>
          <a:p>
            <a:pPr marL="0" indent="0">
              <a:buNone/>
            </a:pPr>
            <a:r>
              <a:rPr lang="en-US" dirty="0"/>
              <a:t>This project aimed to develop a model that will help automate the classification of mushroom species. The mushroom dataset, obtained from the UCI Machine Learning Repository, was split into training and test subsets and multiple classification models were implemented for identifying mushrooms as edible or poisonous.  During a method comparison for efficiency and accuracy, a </a:t>
            </a:r>
            <a:r>
              <a:rPr lang="en-US" dirty="0">
                <a:solidFill>
                  <a:schemeClr val="accent1"/>
                </a:solidFill>
              </a:rPr>
              <a:t>Decision Tree Model </a:t>
            </a:r>
            <a:r>
              <a:rPr lang="en-US" dirty="0"/>
              <a:t>was determined to be the most viable model for the purposes of this project. </a:t>
            </a:r>
          </a:p>
        </p:txBody>
      </p:sp>
      <p:pic>
        <p:nvPicPr>
          <p:cNvPr id="6" name="Picture 5" descr="A picture containing several, arranged, vegetable&#10;&#10;Description automatically generated">
            <a:extLst>
              <a:ext uri="{FF2B5EF4-FFF2-40B4-BE49-F238E27FC236}">
                <a16:creationId xmlns:a16="http://schemas.microsoft.com/office/drawing/2014/main" id="{6654E065-B8C2-194A-BF9B-0979CD4EB7C5}"/>
              </a:ext>
            </a:extLst>
          </p:cNvPr>
          <p:cNvPicPr>
            <a:picLocks noChangeAspect="1"/>
          </p:cNvPicPr>
          <p:nvPr/>
        </p:nvPicPr>
        <p:blipFill>
          <a:blip r:embed="rId4">
            <a:duotone>
              <a:schemeClr val="accent1">
                <a:shade val="45000"/>
                <a:satMod val="135000"/>
              </a:schemeClr>
              <a:prstClr val="white"/>
            </a:duotone>
          </a:blip>
          <a:stretch>
            <a:fillRect/>
          </a:stretch>
        </p:blipFill>
        <p:spPr>
          <a:xfrm>
            <a:off x="1137146" y="1397000"/>
            <a:ext cx="3073400" cy="4064000"/>
          </a:xfrm>
          <a:prstGeom prst="rect">
            <a:avLst/>
          </a:prstGeom>
        </p:spPr>
      </p:pic>
      <p:pic>
        <p:nvPicPr>
          <p:cNvPr id="14" name="Audio 13">
            <a:hlinkClick r:id="" action="ppaction://media"/>
            <a:extLst>
              <a:ext uri="{FF2B5EF4-FFF2-40B4-BE49-F238E27FC236}">
                <a16:creationId xmlns:a16="http://schemas.microsoft.com/office/drawing/2014/main" id="{2596584C-D05C-7F49-B350-38F6EB08D8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88536520"/>
      </p:ext>
    </p:extLst>
  </p:cSld>
  <p:clrMapOvr>
    <a:masterClrMapping/>
  </p:clrMapOvr>
  <mc:AlternateContent xmlns:mc="http://schemas.openxmlformats.org/markup-compatibility/2006">
    <mc:Choice xmlns:p14="http://schemas.microsoft.com/office/powerpoint/2010/main" Requires="p14">
      <p:transition spd="slow" p14:dur="2000" advTm="41049"/>
    </mc:Choice>
    <mc:Fallback>
      <p:transition spd="slow" advTm="41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F5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umbrella, accessory&#10;&#10;Description automatically generated">
            <a:extLst>
              <a:ext uri="{FF2B5EF4-FFF2-40B4-BE49-F238E27FC236}">
                <a16:creationId xmlns:a16="http://schemas.microsoft.com/office/drawing/2014/main" id="{26603EE4-A321-4B4D-A856-86474B371C6D}"/>
              </a:ext>
            </a:extLst>
          </p:cNvPr>
          <p:cNvPicPr>
            <a:picLocks noGrp="1" noChangeAspect="1"/>
          </p:cNvPicPr>
          <p:nvPr>
            <p:ph idx="1"/>
          </p:nvPr>
        </p:nvPicPr>
        <p:blipFill rotWithShape="1">
          <a:blip r:embed="rId6"/>
          <a:stretch/>
        </p:blipFill>
        <p:spPr>
          <a:xfrm>
            <a:off x="2102404" y="643467"/>
            <a:ext cx="7987191" cy="5571066"/>
          </a:xfrm>
          <a:prstGeom prst="rect">
            <a:avLst/>
          </a:prstGeom>
        </p:spPr>
      </p:pic>
      <p:sp>
        <p:nvSpPr>
          <p:cNvPr id="9" name="Rectangle 8">
            <a:extLst>
              <a:ext uri="{FF2B5EF4-FFF2-40B4-BE49-F238E27FC236}">
                <a16:creationId xmlns:a16="http://schemas.microsoft.com/office/drawing/2014/main" id="{5DC2026B-3E2D-284D-BE11-415C81B9BC8B}"/>
              </a:ext>
            </a:extLst>
          </p:cNvPr>
          <p:cNvSpPr/>
          <p:nvPr/>
        </p:nvSpPr>
        <p:spPr>
          <a:xfrm>
            <a:off x="845500" y="535751"/>
            <a:ext cx="342952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mj-lt"/>
              </a:rPr>
              <a:t>Mushroom</a:t>
            </a:r>
            <a:r>
              <a:rPr lang="en-US" sz="5400" b="0" cap="none" spc="0" dirty="0">
                <a:ln w="0"/>
                <a:solidFill>
                  <a:schemeClr val="accent1"/>
                </a:solidFill>
                <a:effectLst>
                  <a:outerShdw blurRad="38100" dist="25400" dir="5400000" algn="ctr" rotWithShape="0">
                    <a:srgbClr val="6E747A">
                      <a:alpha val="43000"/>
                    </a:srgbClr>
                  </a:outerShdw>
                </a:effectLst>
              </a:rPr>
              <a:t> </a:t>
            </a:r>
          </a:p>
        </p:txBody>
      </p:sp>
      <p:sp>
        <p:nvSpPr>
          <p:cNvPr id="10" name="TextBox 9">
            <a:extLst>
              <a:ext uri="{FF2B5EF4-FFF2-40B4-BE49-F238E27FC236}">
                <a16:creationId xmlns:a16="http://schemas.microsoft.com/office/drawing/2014/main" id="{12F76861-DDEB-F941-A8E3-A04E9D82D431}"/>
              </a:ext>
            </a:extLst>
          </p:cNvPr>
          <p:cNvSpPr txBox="1"/>
          <p:nvPr/>
        </p:nvSpPr>
        <p:spPr>
          <a:xfrm>
            <a:off x="6761157" y="570464"/>
            <a:ext cx="6100548"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Anatomy</a:t>
            </a:r>
          </a:p>
        </p:txBody>
      </p:sp>
      <p:pic>
        <p:nvPicPr>
          <p:cNvPr id="4" name="Audio 3">
            <a:hlinkClick r:id="" action="ppaction://media"/>
            <a:extLst>
              <a:ext uri="{FF2B5EF4-FFF2-40B4-BE49-F238E27FC236}">
                <a16:creationId xmlns:a16="http://schemas.microsoft.com/office/drawing/2014/main" id="{D19AA15B-3835-E44B-B37A-41F3F80509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97829364"/>
      </p:ext>
    </p:extLst>
  </p:cSld>
  <p:clrMapOvr>
    <a:masterClrMapping/>
  </p:clrMapOvr>
  <mc:AlternateContent xmlns:mc="http://schemas.openxmlformats.org/markup-compatibility/2006">
    <mc:Choice xmlns:p14="http://schemas.microsoft.com/office/powerpoint/2010/main" Requires="p14">
      <p:transition spd="slow" p14:dur="2000" advTm="33341"/>
    </mc:Choice>
    <mc:Fallback>
      <p:transition spd="slow" advTm="33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F5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umbrella, accessory&#10;&#10;Description automatically generated">
            <a:extLst>
              <a:ext uri="{FF2B5EF4-FFF2-40B4-BE49-F238E27FC236}">
                <a16:creationId xmlns:a16="http://schemas.microsoft.com/office/drawing/2014/main" id="{26603EE4-A321-4B4D-A856-86474B371C6D}"/>
              </a:ext>
            </a:extLst>
          </p:cNvPr>
          <p:cNvPicPr>
            <a:picLocks noGrp="1" noChangeAspect="1"/>
          </p:cNvPicPr>
          <p:nvPr>
            <p:ph idx="1"/>
          </p:nvPr>
        </p:nvPicPr>
        <p:blipFill rotWithShape="1">
          <a:blip r:embed="rId6"/>
          <a:stretch/>
        </p:blipFill>
        <p:spPr>
          <a:xfrm>
            <a:off x="2102404" y="643467"/>
            <a:ext cx="7987191" cy="5571066"/>
          </a:xfrm>
          <a:prstGeom prst="rect">
            <a:avLst/>
          </a:prstGeom>
        </p:spPr>
      </p:pic>
      <p:sp>
        <p:nvSpPr>
          <p:cNvPr id="9" name="Rectangle 8">
            <a:extLst>
              <a:ext uri="{FF2B5EF4-FFF2-40B4-BE49-F238E27FC236}">
                <a16:creationId xmlns:a16="http://schemas.microsoft.com/office/drawing/2014/main" id="{5DC2026B-3E2D-284D-BE11-415C81B9BC8B}"/>
              </a:ext>
            </a:extLst>
          </p:cNvPr>
          <p:cNvSpPr/>
          <p:nvPr/>
        </p:nvSpPr>
        <p:spPr>
          <a:xfrm>
            <a:off x="845500" y="535751"/>
            <a:ext cx="342952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mj-lt"/>
              </a:rPr>
              <a:t>Mushroom</a:t>
            </a:r>
            <a:r>
              <a:rPr lang="en-US" sz="5400" b="0" cap="none" spc="0" dirty="0">
                <a:ln w="0"/>
                <a:solidFill>
                  <a:schemeClr val="accent1"/>
                </a:solidFill>
                <a:effectLst>
                  <a:outerShdw blurRad="38100" dist="25400" dir="5400000" algn="ctr" rotWithShape="0">
                    <a:srgbClr val="6E747A">
                      <a:alpha val="43000"/>
                    </a:srgbClr>
                  </a:outerShdw>
                </a:effectLst>
              </a:rPr>
              <a:t> </a:t>
            </a:r>
          </a:p>
        </p:txBody>
      </p:sp>
      <p:sp>
        <p:nvSpPr>
          <p:cNvPr id="10" name="TextBox 9">
            <a:extLst>
              <a:ext uri="{FF2B5EF4-FFF2-40B4-BE49-F238E27FC236}">
                <a16:creationId xmlns:a16="http://schemas.microsoft.com/office/drawing/2014/main" id="{12F76861-DDEB-F941-A8E3-A04E9D82D431}"/>
              </a:ext>
            </a:extLst>
          </p:cNvPr>
          <p:cNvSpPr txBox="1"/>
          <p:nvPr/>
        </p:nvSpPr>
        <p:spPr>
          <a:xfrm>
            <a:off x="6761157" y="570464"/>
            <a:ext cx="6100548"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Anatomy</a:t>
            </a:r>
          </a:p>
        </p:txBody>
      </p:sp>
      <p:sp>
        <p:nvSpPr>
          <p:cNvPr id="2" name="Oval 1">
            <a:extLst>
              <a:ext uri="{FF2B5EF4-FFF2-40B4-BE49-F238E27FC236}">
                <a16:creationId xmlns:a16="http://schemas.microsoft.com/office/drawing/2014/main" id="{771C89BC-89A8-4348-9E44-DF36C24FFDCA}"/>
              </a:ext>
            </a:extLst>
          </p:cNvPr>
          <p:cNvSpPr/>
          <p:nvPr/>
        </p:nvSpPr>
        <p:spPr>
          <a:xfrm>
            <a:off x="4475747" y="3015916"/>
            <a:ext cx="1203158" cy="561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B51428BC-BDFD-024C-815D-F861641C10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62969157"/>
      </p:ext>
    </p:extLst>
  </p:cSld>
  <p:clrMapOvr>
    <a:masterClrMapping/>
  </p:clrMapOvr>
  <mc:AlternateContent xmlns:mc="http://schemas.openxmlformats.org/markup-compatibility/2006">
    <mc:Choice xmlns:p14="http://schemas.microsoft.com/office/powerpoint/2010/main" Requires="p14">
      <p:transition spd="slow" p14:dur="2000" advTm="4910"/>
    </mc:Choice>
    <mc:Fallback>
      <p:transition spd="slow" advTm="4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F5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umbrella, accessory&#10;&#10;Description automatically generated">
            <a:extLst>
              <a:ext uri="{FF2B5EF4-FFF2-40B4-BE49-F238E27FC236}">
                <a16:creationId xmlns:a16="http://schemas.microsoft.com/office/drawing/2014/main" id="{26603EE4-A321-4B4D-A856-86474B371C6D}"/>
              </a:ext>
            </a:extLst>
          </p:cNvPr>
          <p:cNvPicPr>
            <a:picLocks noGrp="1" noChangeAspect="1"/>
          </p:cNvPicPr>
          <p:nvPr>
            <p:ph idx="1"/>
          </p:nvPr>
        </p:nvPicPr>
        <p:blipFill rotWithShape="1">
          <a:blip r:embed="rId6"/>
          <a:stretch/>
        </p:blipFill>
        <p:spPr>
          <a:xfrm>
            <a:off x="2102404" y="643467"/>
            <a:ext cx="7987191" cy="5571066"/>
          </a:xfrm>
          <a:prstGeom prst="rect">
            <a:avLst/>
          </a:prstGeom>
        </p:spPr>
      </p:pic>
      <p:sp>
        <p:nvSpPr>
          <p:cNvPr id="9" name="Rectangle 8">
            <a:extLst>
              <a:ext uri="{FF2B5EF4-FFF2-40B4-BE49-F238E27FC236}">
                <a16:creationId xmlns:a16="http://schemas.microsoft.com/office/drawing/2014/main" id="{5DC2026B-3E2D-284D-BE11-415C81B9BC8B}"/>
              </a:ext>
            </a:extLst>
          </p:cNvPr>
          <p:cNvSpPr/>
          <p:nvPr/>
        </p:nvSpPr>
        <p:spPr>
          <a:xfrm>
            <a:off x="845500" y="535751"/>
            <a:ext cx="342952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mj-lt"/>
              </a:rPr>
              <a:t>Mushroom</a:t>
            </a:r>
            <a:r>
              <a:rPr lang="en-US" sz="5400" b="0" cap="none" spc="0" dirty="0">
                <a:ln w="0"/>
                <a:solidFill>
                  <a:schemeClr val="accent1"/>
                </a:solidFill>
                <a:effectLst>
                  <a:outerShdw blurRad="38100" dist="25400" dir="5400000" algn="ctr" rotWithShape="0">
                    <a:srgbClr val="6E747A">
                      <a:alpha val="43000"/>
                    </a:srgbClr>
                  </a:outerShdw>
                </a:effectLst>
              </a:rPr>
              <a:t> </a:t>
            </a:r>
          </a:p>
        </p:txBody>
      </p:sp>
      <p:sp>
        <p:nvSpPr>
          <p:cNvPr id="10" name="TextBox 9">
            <a:extLst>
              <a:ext uri="{FF2B5EF4-FFF2-40B4-BE49-F238E27FC236}">
                <a16:creationId xmlns:a16="http://schemas.microsoft.com/office/drawing/2014/main" id="{12F76861-DDEB-F941-A8E3-A04E9D82D431}"/>
              </a:ext>
            </a:extLst>
          </p:cNvPr>
          <p:cNvSpPr txBox="1"/>
          <p:nvPr/>
        </p:nvSpPr>
        <p:spPr>
          <a:xfrm>
            <a:off x="6761157" y="570464"/>
            <a:ext cx="6100548"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Anatomy</a:t>
            </a:r>
          </a:p>
        </p:txBody>
      </p:sp>
      <p:sp>
        <p:nvSpPr>
          <p:cNvPr id="2" name="Oval 1">
            <a:extLst>
              <a:ext uri="{FF2B5EF4-FFF2-40B4-BE49-F238E27FC236}">
                <a16:creationId xmlns:a16="http://schemas.microsoft.com/office/drawing/2014/main" id="{303497A6-3C7D-784D-AF41-D50BD535C0EC}"/>
              </a:ext>
            </a:extLst>
          </p:cNvPr>
          <p:cNvSpPr/>
          <p:nvPr/>
        </p:nvSpPr>
        <p:spPr>
          <a:xfrm>
            <a:off x="6400800" y="2532919"/>
            <a:ext cx="1122948" cy="6737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E1ADE7E9-5A7B-9F40-9A5C-BAEA88EAAA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1709303"/>
      </p:ext>
    </p:extLst>
  </p:cSld>
  <p:clrMapOvr>
    <a:masterClrMapping/>
  </p:clrMapOvr>
  <mc:AlternateContent xmlns:mc="http://schemas.openxmlformats.org/markup-compatibility/2006">
    <mc:Choice xmlns:p14="http://schemas.microsoft.com/office/powerpoint/2010/main" Requires="p14">
      <p:transition spd="slow" p14:dur="2000" advTm="6023"/>
    </mc:Choice>
    <mc:Fallback>
      <p:transition spd="slow" advTm="6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F5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umbrella, accessory&#10;&#10;Description automatically generated">
            <a:extLst>
              <a:ext uri="{FF2B5EF4-FFF2-40B4-BE49-F238E27FC236}">
                <a16:creationId xmlns:a16="http://schemas.microsoft.com/office/drawing/2014/main" id="{26603EE4-A321-4B4D-A856-86474B371C6D}"/>
              </a:ext>
            </a:extLst>
          </p:cNvPr>
          <p:cNvPicPr>
            <a:picLocks noGrp="1" noChangeAspect="1"/>
          </p:cNvPicPr>
          <p:nvPr>
            <p:ph idx="1"/>
          </p:nvPr>
        </p:nvPicPr>
        <p:blipFill rotWithShape="1">
          <a:blip r:embed="rId6"/>
          <a:stretch/>
        </p:blipFill>
        <p:spPr>
          <a:xfrm>
            <a:off x="2102404" y="643467"/>
            <a:ext cx="7987191" cy="5571066"/>
          </a:xfrm>
          <a:prstGeom prst="rect">
            <a:avLst/>
          </a:prstGeom>
        </p:spPr>
      </p:pic>
      <p:sp>
        <p:nvSpPr>
          <p:cNvPr id="9" name="Rectangle 8">
            <a:extLst>
              <a:ext uri="{FF2B5EF4-FFF2-40B4-BE49-F238E27FC236}">
                <a16:creationId xmlns:a16="http://schemas.microsoft.com/office/drawing/2014/main" id="{5DC2026B-3E2D-284D-BE11-415C81B9BC8B}"/>
              </a:ext>
            </a:extLst>
          </p:cNvPr>
          <p:cNvSpPr/>
          <p:nvPr/>
        </p:nvSpPr>
        <p:spPr>
          <a:xfrm>
            <a:off x="845500" y="535751"/>
            <a:ext cx="342952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mj-lt"/>
              </a:rPr>
              <a:t>Mushroom</a:t>
            </a:r>
            <a:r>
              <a:rPr lang="en-US" sz="5400" b="0" cap="none" spc="0" dirty="0">
                <a:ln w="0"/>
                <a:solidFill>
                  <a:schemeClr val="accent1"/>
                </a:solidFill>
                <a:effectLst>
                  <a:outerShdw blurRad="38100" dist="25400" dir="5400000" algn="ctr" rotWithShape="0">
                    <a:srgbClr val="6E747A">
                      <a:alpha val="43000"/>
                    </a:srgbClr>
                  </a:outerShdw>
                </a:effectLst>
              </a:rPr>
              <a:t> </a:t>
            </a:r>
          </a:p>
        </p:txBody>
      </p:sp>
      <p:sp>
        <p:nvSpPr>
          <p:cNvPr id="10" name="TextBox 9">
            <a:extLst>
              <a:ext uri="{FF2B5EF4-FFF2-40B4-BE49-F238E27FC236}">
                <a16:creationId xmlns:a16="http://schemas.microsoft.com/office/drawing/2014/main" id="{12F76861-DDEB-F941-A8E3-A04E9D82D431}"/>
              </a:ext>
            </a:extLst>
          </p:cNvPr>
          <p:cNvSpPr txBox="1"/>
          <p:nvPr/>
        </p:nvSpPr>
        <p:spPr>
          <a:xfrm>
            <a:off x="6761157" y="570464"/>
            <a:ext cx="6100548"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Anatomy</a:t>
            </a:r>
          </a:p>
        </p:txBody>
      </p:sp>
      <p:sp>
        <p:nvSpPr>
          <p:cNvPr id="2" name="Oval 1">
            <a:extLst>
              <a:ext uri="{FF2B5EF4-FFF2-40B4-BE49-F238E27FC236}">
                <a16:creationId xmlns:a16="http://schemas.microsoft.com/office/drawing/2014/main" id="{8ABB3BD5-1CA8-844A-AB29-7C97082E9A8C}"/>
              </a:ext>
            </a:extLst>
          </p:cNvPr>
          <p:cNvSpPr/>
          <p:nvPr/>
        </p:nvSpPr>
        <p:spPr>
          <a:xfrm>
            <a:off x="3481137" y="2019476"/>
            <a:ext cx="1732547" cy="8039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B05BAE60-CBC6-8844-9200-FCB4623D23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6716569"/>
      </p:ext>
    </p:extLst>
  </p:cSld>
  <p:clrMapOvr>
    <a:masterClrMapping/>
  </p:clrMapOvr>
  <mc:AlternateContent xmlns:mc="http://schemas.openxmlformats.org/markup-compatibility/2006">
    <mc:Choice xmlns:p14="http://schemas.microsoft.com/office/powerpoint/2010/main" Requires="p14">
      <p:transition spd="slow" p14:dur="2000" advTm="5961"/>
    </mc:Choice>
    <mc:Fallback>
      <p:transition spd="slow" advTm="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F5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umbrella, accessory&#10;&#10;Description automatically generated">
            <a:extLst>
              <a:ext uri="{FF2B5EF4-FFF2-40B4-BE49-F238E27FC236}">
                <a16:creationId xmlns:a16="http://schemas.microsoft.com/office/drawing/2014/main" id="{26603EE4-A321-4B4D-A856-86474B371C6D}"/>
              </a:ext>
            </a:extLst>
          </p:cNvPr>
          <p:cNvPicPr>
            <a:picLocks noGrp="1" noChangeAspect="1"/>
          </p:cNvPicPr>
          <p:nvPr>
            <p:ph idx="1"/>
          </p:nvPr>
        </p:nvPicPr>
        <p:blipFill rotWithShape="1">
          <a:blip r:embed="rId6"/>
          <a:stretch/>
        </p:blipFill>
        <p:spPr>
          <a:xfrm>
            <a:off x="2102404" y="643467"/>
            <a:ext cx="7987191" cy="5571066"/>
          </a:xfrm>
          <a:prstGeom prst="rect">
            <a:avLst/>
          </a:prstGeom>
        </p:spPr>
      </p:pic>
      <p:sp>
        <p:nvSpPr>
          <p:cNvPr id="9" name="Rectangle 8">
            <a:extLst>
              <a:ext uri="{FF2B5EF4-FFF2-40B4-BE49-F238E27FC236}">
                <a16:creationId xmlns:a16="http://schemas.microsoft.com/office/drawing/2014/main" id="{5DC2026B-3E2D-284D-BE11-415C81B9BC8B}"/>
              </a:ext>
            </a:extLst>
          </p:cNvPr>
          <p:cNvSpPr/>
          <p:nvPr/>
        </p:nvSpPr>
        <p:spPr>
          <a:xfrm>
            <a:off x="845500" y="535751"/>
            <a:ext cx="342952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mj-lt"/>
              </a:rPr>
              <a:t>Mushroom</a:t>
            </a:r>
            <a:r>
              <a:rPr lang="en-US" sz="5400" b="0" cap="none" spc="0" dirty="0">
                <a:ln w="0"/>
                <a:solidFill>
                  <a:schemeClr val="accent1"/>
                </a:solidFill>
                <a:effectLst>
                  <a:outerShdw blurRad="38100" dist="25400" dir="5400000" algn="ctr" rotWithShape="0">
                    <a:srgbClr val="6E747A">
                      <a:alpha val="43000"/>
                    </a:srgbClr>
                  </a:outerShdw>
                </a:effectLst>
              </a:rPr>
              <a:t> </a:t>
            </a:r>
          </a:p>
        </p:txBody>
      </p:sp>
      <p:sp>
        <p:nvSpPr>
          <p:cNvPr id="10" name="TextBox 9">
            <a:extLst>
              <a:ext uri="{FF2B5EF4-FFF2-40B4-BE49-F238E27FC236}">
                <a16:creationId xmlns:a16="http://schemas.microsoft.com/office/drawing/2014/main" id="{12F76861-DDEB-F941-A8E3-A04E9D82D431}"/>
              </a:ext>
            </a:extLst>
          </p:cNvPr>
          <p:cNvSpPr txBox="1"/>
          <p:nvPr/>
        </p:nvSpPr>
        <p:spPr>
          <a:xfrm>
            <a:off x="6761157" y="570464"/>
            <a:ext cx="6100548"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Anatomy</a:t>
            </a:r>
          </a:p>
        </p:txBody>
      </p:sp>
      <p:sp>
        <p:nvSpPr>
          <p:cNvPr id="2" name="Oval 1">
            <a:extLst>
              <a:ext uri="{FF2B5EF4-FFF2-40B4-BE49-F238E27FC236}">
                <a16:creationId xmlns:a16="http://schemas.microsoft.com/office/drawing/2014/main" id="{A9CA3E67-CB7B-544B-95FD-9340527084E1}"/>
              </a:ext>
            </a:extLst>
          </p:cNvPr>
          <p:cNvSpPr/>
          <p:nvPr/>
        </p:nvSpPr>
        <p:spPr>
          <a:xfrm>
            <a:off x="6978316" y="1010653"/>
            <a:ext cx="1026695" cy="6256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0425EE49-382D-6247-9294-FC21C5F529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54392563"/>
      </p:ext>
    </p:extLst>
  </p:cSld>
  <p:clrMapOvr>
    <a:masterClrMapping/>
  </p:clrMapOvr>
  <mc:AlternateContent xmlns:mc="http://schemas.openxmlformats.org/markup-compatibility/2006">
    <mc:Choice xmlns:p14="http://schemas.microsoft.com/office/powerpoint/2010/main" Requires="p14">
      <p:transition spd="slow" p14:dur="2000" advTm="5771"/>
    </mc:Choice>
    <mc:Fallback>
      <p:transition spd="slow" advTm="5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F58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umbrella, accessory&#10;&#10;Description automatically generated">
            <a:extLst>
              <a:ext uri="{FF2B5EF4-FFF2-40B4-BE49-F238E27FC236}">
                <a16:creationId xmlns:a16="http://schemas.microsoft.com/office/drawing/2014/main" id="{26603EE4-A321-4B4D-A856-86474B371C6D}"/>
              </a:ext>
            </a:extLst>
          </p:cNvPr>
          <p:cNvPicPr>
            <a:picLocks noGrp="1" noChangeAspect="1"/>
          </p:cNvPicPr>
          <p:nvPr>
            <p:ph idx="1"/>
          </p:nvPr>
        </p:nvPicPr>
        <p:blipFill rotWithShape="1">
          <a:blip r:embed="rId6"/>
          <a:stretch/>
        </p:blipFill>
        <p:spPr>
          <a:xfrm>
            <a:off x="2102404" y="643467"/>
            <a:ext cx="7987191" cy="5571066"/>
          </a:xfrm>
          <a:prstGeom prst="rect">
            <a:avLst/>
          </a:prstGeom>
        </p:spPr>
      </p:pic>
      <p:sp>
        <p:nvSpPr>
          <p:cNvPr id="9" name="Rectangle 8">
            <a:extLst>
              <a:ext uri="{FF2B5EF4-FFF2-40B4-BE49-F238E27FC236}">
                <a16:creationId xmlns:a16="http://schemas.microsoft.com/office/drawing/2014/main" id="{5DC2026B-3E2D-284D-BE11-415C81B9BC8B}"/>
              </a:ext>
            </a:extLst>
          </p:cNvPr>
          <p:cNvSpPr/>
          <p:nvPr/>
        </p:nvSpPr>
        <p:spPr>
          <a:xfrm>
            <a:off x="845500" y="535751"/>
            <a:ext cx="3429529"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mj-lt"/>
              </a:rPr>
              <a:t>Mushroom</a:t>
            </a:r>
            <a:r>
              <a:rPr lang="en-US" sz="5400" b="0" cap="none" spc="0" dirty="0">
                <a:ln w="0"/>
                <a:solidFill>
                  <a:schemeClr val="accent1"/>
                </a:solidFill>
                <a:effectLst>
                  <a:outerShdw blurRad="38100" dist="25400" dir="5400000" algn="ctr" rotWithShape="0">
                    <a:srgbClr val="6E747A">
                      <a:alpha val="43000"/>
                    </a:srgbClr>
                  </a:outerShdw>
                </a:effectLst>
              </a:rPr>
              <a:t> </a:t>
            </a:r>
          </a:p>
        </p:txBody>
      </p:sp>
      <p:sp>
        <p:nvSpPr>
          <p:cNvPr id="10" name="TextBox 9">
            <a:extLst>
              <a:ext uri="{FF2B5EF4-FFF2-40B4-BE49-F238E27FC236}">
                <a16:creationId xmlns:a16="http://schemas.microsoft.com/office/drawing/2014/main" id="{12F76861-DDEB-F941-A8E3-A04E9D82D431}"/>
              </a:ext>
            </a:extLst>
          </p:cNvPr>
          <p:cNvSpPr txBox="1"/>
          <p:nvPr/>
        </p:nvSpPr>
        <p:spPr>
          <a:xfrm>
            <a:off x="6761157" y="570464"/>
            <a:ext cx="6100548"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Anatomy</a:t>
            </a:r>
          </a:p>
        </p:txBody>
      </p:sp>
      <p:sp>
        <p:nvSpPr>
          <p:cNvPr id="3" name="Oval 2">
            <a:extLst>
              <a:ext uri="{FF2B5EF4-FFF2-40B4-BE49-F238E27FC236}">
                <a16:creationId xmlns:a16="http://schemas.microsoft.com/office/drawing/2014/main" id="{D828AB08-0EEF-9B42-B6BC-E16FE76FC8B7}"/>
              </a:ext>
            </a:extLst>
          </p:cNvPr>
          <p:cNvSpPr/>
          <p:nvPr/>
        </p:nvSpPr>
        <p:spPr>
          <a:xfrm>
            <a:off x="7459579" y="3818021"/>
            <a:ext cx="1283368" cy="6898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AACC0C3D-95DB-7A48-BB55-DAFF1DDF14F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063236"/>
      </p:ext>
    </p:extLst>
  </p:cSld>
  <p:clrMapOvr>
    <a:masterClrMapping/>
  </p:clrMapOvr>
  <mc:AlternateContent xmlns:mc="http://schemas.openxmlformats.org/markup-compatibility/2006">
    <mc:Choice xmlns:p14="http://schemas.microsoft.com/office/powerpoint/2010/main" Requires="p14">
      <p:transition spd="slow" p14:dur="2000" advTm="4666"/>
    </mc:Choice>
    <mc:Fallback>
      <p:transition spd="slow" advTm="4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{8ED9684F-E078-E947-BCEF-9362FF4107D8}tf10001119</Template>
  <TotalTime>26418</TotalTime>
  <Words>2472</Words>
  <Application>Microsoft Macintosh PowerPoint</Application>
  <PresentationFormat>Widescreen</PresentationFormat>
  <Paragraphs>163</Paragraphs>
  <Slides>24</Slides>
  <Notes>23</Notes>
  <HiddenSlides>0</HiddenSlides>
  <MMClips>24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Cambria Math</vt:lpstr>
      <vt:lpstr>Gill Sans MT</vt:lpstr>
      <vt:lpstr>Gallery</vt:lpstr>
      <vt:lpstr>Edible or Poison?</vt:lpstr>
      <vt:lpstr>Problem Statement</vt:lpstr>
      <vt:lpstr>Executive Summary</vt:lpstr>
      <vt:lpstr>PowerPoint Presentation</vt:lpstr>
      <vt:lpstr>PowerPoint Presentation</vt:lpstr>
      <vt:lpstr>PowerPoint Presentation</vt:lpstr>
      <vt:lpstr>PowerPoint Presentation</vt:lpstr>
      <vt:lpstr>PowerPoint Presentation</vt:lpstr>
      <vt:lpstr>PowerPoint Presentation</vt:lpstr>
      <vt:lpstr>Proposed Work</vt:lpstr>
      <vt:lpstr>Related Works</vt:lpstr>
      <vt:lpstr>Data Preprocessing</vt:lpstr>
      <vt:lpstr>Initial Observations</vt:lpstr>
      <vt:lpstr>Evaluation Criteria</vt:lpstr>
      <vt:lpstr>Naïve Bayes</vt:lpstr>
      <vt:lpstr>PowerPoint Presentation</vt:lpstr>
      <vt:lpstr>Decision Tree Classifier</vt:lpstr>
      <vt:lpstr>PowerPoint Presentation</vt:lpstr>
      <vt:lpstr>PowerPoint Presentation</vt:lpstr>
      <vt:lpstr>Random Forrest Classifier</vt:lpstr>
      <vt:lpstr>PowerPoint Presentation</vt:lpstr>
      <vt:lpstr>Conclusion</vt:lpstr>
      <vt:lpstr>Project  Timeline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Edible or Poison?</dc:title>
  <dc:creator>Andrea Cruz</dc:creator>
  <cp:lastModifiedBy>Andrea Cruz</cp:lastModifiedBy>
  <cp:revision>12</cp:revision>
  <dcterms:created xsi:type="dcterms:W3CDTF">2022-07-28T22:50:47Z</dcterms:created>
  <dcterms:modified xsi:type="dcterms:W3CDTF">2022-08-18T17:07:39Z</dcterms:modified>
</cp:coreProperties>
</file>